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46"/>
  </p:notesMasterIdLst>
  <p:sldIdLst>
    <p:sldId id="256" r:id="rId2"/>
    <p:sldId id="260" r:id="rId3"/>
    <p:sldId id="406" r:id="rId4"/>
    <p:sldId id="405"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404" r:id="rId28"/>
    <p:sldId id="283" r:id="rId29"/>
    <p:sldId id="284" r:id="rId30"/>
    <p:sldId id="285" r:id="rId31"/>
    <p:sldId id="286" r:id="rId32"/>
    <p:sldId id="287" r:id="rId33"/>
    <p:sldId id="407" r:id="rId34"/>
    <p:sldId id="408" r:id="rId35"/>
    <p:sldId id="288" r:id="rId36"/>
    <p:sldId id="289" r:id="rId37"/>
    <p:sldId id="290" r:id="rId38"/>
    <p:sldId id="291" r:id="rId39"/>
    <p:sldId id="411"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9" r:id="rId66"/>
    <p:sldId id="320" r:id="rId67"/>
    <p:sldId id="321" r:id="rId68"/>
    <p:sldId id="322" r:id="rId69"/>
    <p:sldId id="324" r:id="rId70"/>
    <p:sldId id="325" r:id="rId71"/>
    <p:sldId id="326" r:id="rId72"/>
    <p:sldId id="327" r:id="rId73"/>
    <p:sldId id="328" r:id="rId74"/>
    <p:sldId id="329" r:id="rId75"/>
    <p:sldId id="330" r:id="rId76"/>
    <p:sldId id="331" r:id="rId77"/>
    <p:sldId id="410" r:id="rId78"/>
    <p:sldId id="332" r:id="rId79"/>
    <p:sldId id="335" r:id="rId80"/>
    <p:sldId id="336" r:id="rId81"/>
    <p:sldId id="337" r:id="rId82"/>
    <p:sldId id="409"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401"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403" r:id="rId135"/>
    <p:sldId id="402" r:id="rId136"/>
    <p:sldId id="390" r:id="rId137"/>
    <p:sldId id="391" r:id="rId138"/>
    <p:sldId id="392" r:id="rId139"/>
    <p:sldId id="393" r:id="rId140"/>
    <p:sldId id="394" r:id="rId141"/>
    <p:sldId id="395" r:id="rId142"/>
    <p:sldId id="396" r:id="rId143"/>
    <p:sldId id="397" r:id="rId144"/>
    <p:sldId id="399" r:id="rId1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8" autoAdjust="0"/>
    <p:restoredTop sz="93605" autoAdjust="0"/>
  </p:normalViewPr>
  <p:slideViewPr>
    <p:cSldViewPr snapToGrid="0">
      <p:cViewPr varScale="1">
        <p:scale>
          <a:sx n="117" d="100"/>
          <a:sy n="117" d="100"/>
        </p:scale>
        <p:origin x="640" y="184"/>
      </p:cViewPr>
      <p:guideLst/>
    </p:cSldViewPr>
  </p:slideViewPr>
  <p:notesTextViewPr>
    <p:cViewPr>
      <p:scale>
        <a:sx n="1" d="1"/>
        <a:sy n="1" d="1"/>
      </p:scale>
      <p:origin x="0" y="0"/>
    </p:cViewPr>
  </p:notesTextViewPr>
  <p:sorterViewPr>
    <p:cViewPr>
      <p:scale>
        <a:sx n="200" d="100"/>
        <a:sy n="200" d="100"/>
      </p:scale>
      <p:origin x="0" y="-11382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notesMaster" Target="notesMasters/notesMaster1.xml"/><Relationship Id="rId147" Type="http://schemas.openxmlformats.org/officeDocument/2006/relationships/presProps" Target="presProps.xml"/><Relationship Id="rId148" Type="http://schemas.openxmlformats.org/officeDocument/2006/relationships/viewProps" Target="viewProps.xml"/><Relationship Id="rId14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69F66-C34B-4F19-BC8E-AEA551198532}" type="datetimeFigureOut">
              <a:rPr lang="en-US" smtClean="0"/>
              <a:t>8/1/16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627C9-2B5D-43A9-8CD8-A93A2A08272D}" type="slidenum">
              <a:rPr lang="en-US" smtClean="0"/>
              <a:t>‹#›</a:t>
            </a:fld>
            <a:endParaRPr lang="en-US"/>
          </a:p>
        </p:txBody>
      </p:sp>
    </p:spTree>
    <p:extLst>
      <p:ext uri="{BB962C8B-B14F-4D97-AF65-F5344CB8AC3E}">
        <p14:creationId xmlns:p14="http://schemas.microsoft.com/office/powerpoint/2010/main" val="1155626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0627C9-2B5D-43A9-8CD8-A93A2A08272D}" type="slidenum">
              <a:rPr lang="en-US" smtClean="0"/>
              <a:t>1</a:t>
            </a:fld>
            <a:endParaRPr lang="en-US"/>
          </a:p>
        </p:txBody>
      </p:sp>
    </p:spTree>
    <p:extLst>
      <p:ext uri="{BB962C8B-B14F-4D97-AF65-F5344CB8AC3E}">
        <p14:creationId xmlns:p14="http://schemas.microsoft.com/office/powerpoint/2010/main" val="955490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itchFamily="34" charset="-128"/>
            </a:endParaRP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4D67B3F-1F0F-4E3F-ABE0-28C007BC0561}" type="slidenum">
              <a:rPr lang="en-US" altLang="en-US" sz="1300" smtClean="0">
                <a:latin typeface="Arial" panose="020B0604020202020204" pitchFamily="34" charset="0"/>
                <a:ea typeface="ＭＳ Ｐゴシック" pitchFamily="34" charset="-128"/>
              </a:rPr>
              <a:pPr>
                <a:spcBef>
                  <a:spcPct val="0"/>
                </a:spcBef>
              </a:pPr>
              <a:t>38</a:t>
            </a:fld>
            <a:endParaRPr lang="en-US" altLang="en-US" sz="1300" smtClean="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216645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itchFamily="34" charset="-128"/>
            </a:endParaRP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4D67B3F-1F0F-4E3F-ABE0-28C007BC0561}" type="slidenum">
              <a:rPr lang="en-US" altLang="en-US" sz="1300" smtClean="0">
                <a:latin typeface="Arial" panose="020B0604020202020204" pitchFamily="34" charset="0"/>
                <a:ea typeface="ＭＳ Ｐゴシック" pitchFamily="34" charset="-128"/>
              </a:rPr>
              <a:pPr>
                <a:spcBef>
                  <a:spcPct val="0"/>
                </a:spcBef>
              </a:pPr>
              <a:t>39</a:t>
            </a:fld>
            <a:endParaRPr lang="en-US" altLang="en-US" sz="1300" smtClean="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53495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ＭＳ Ｐゴシック" pitchFamily="34" charset="-128"/>
            </a:endParaRPr>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A4DC58-20A8-4E69-8DDC-96C08C88C66E}" type="slidenum">
              <a:rPr lang="en-US" altLang="en-US" sz="1300" smtClean="0">
                <a:latin typeface="Arial" panose="020B0604020202020204" pitchFamily="34" charset="0"/>
                <a:ea typeface="ＭＳ Ｐゴシック" pitchFamily="34" charset="-128"/>
              </a:rPr>
              <a:pPr>
                <a:spcBef>
                  <a:spcPct val="0"/>
                </a:spcBef>
              </a:pPr>
              <a:t>49</a:t>
            </a:fld>
            <a:endParaRPr lang="en-US" altLang="en-US" sz="1300" smtClean="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580188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35AD32-C099-468A-BFE1-8F4F90691088}" type="slidenum">
              <a:rPr lang="en-US" altLang="en-US" sz="1300" smtClean="0">
                <a:latin typeface="Arial" panose="020B0604020202020204" pitchFamily="34" charset="0"/>
              </a:rPr>
              <a:pPr>
                <a:spcBef>
                  <a:spcPct val="0"/>
                </a:spcBef>
              </a:pPr>
              <a:t>66</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3659578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94F582-E408-408E-86E4-4A58F85146A8}" type="slidenum">
              <a:rPr lang="en-US" altLang="en-US" sz="1300" smtClean="0">
                <a:latin typeface="Arial" panose="020B0604020202020204" pitchFamily="34" charset="0"/>
              </a:rPr>
              <a:pPr>
                <a:spcBef>
                  <a:spcPct val="0"/>
                </a:spcBef>
              </a:pPr>
              <a:t>79</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658257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ＭＳ Ｐゴシック" pitchFamily="34" charset="-128"/>
            </a:endParaRPr>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951452A-9B20-498C-A3CC-F61DAA4DBDE4}" type="slidenum">
              <a:rPr lang="en-US" altLang="en-US" sz="1300" smtClean="0">
                <a:latin typeface="Arial" panose="020B0604020202020204" pitchFamily="34" charset="0"/>
                <a:ea typeface="ＭＳ Ｐゴシック" pitchFamily="34" charset="-128"/>
              </a:rPr>
              <a:pPr>
                <a:spcBef>
                  <a:spcPct val="0"/>
                </a:spcBef>
              </a:pPr>
              <a:t>141</a:t>
            </a:fld>
            <a:endParaRPr lang="en-US" altLang="en-US" sz="1300" smtClean="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218601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ＭＳ Ｐゴシック" pitchFamily="34" charset="-128"/>
            </a:endParaRPr>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E9C236-BE99-4CE9-8C33-74B912F1DFB4}" type="slidenum">
              <a:rPr lang="en-US" altLang="en-US" sz="1300" smtClean="0">
                <a:latin typeface="Arial" panose="020B0604020202020204" pitchFamily="34" charset="0"/>
                <a:ea typeface="ＭＳ Ｐゴシック" pitchFamily="34" charset="-128"/>
              </a:rPr>
              <a:pPr>
                <a:spcBef>
                  <a:spcPct val="0"/>
                </a:spcBef>
              </a:pPr>
              <a:t>142</a:t>
            </a:fld>
            <a:endParaRPr lang="en-US" altLang="en-US" sz="1300" smtClean="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37832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5A39B9-18A8-498B-98BC-9E86568EEF15}" type="datetime1">
              <a:rPr lang="en-US" smtClean="0"/>
              <a:t>8/1/16</a:t>
            </a:fld>
            <a:endParaRPr lang="en-US"/>
          </a:p>
        </p:txBody>
      </p:sp>
      <p:sp>
        <p:nvSpPr>
          <p:cNvPr id="5" name="Footer Placeholder 4"/>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6" name="Slide Number Placeholder 5"/>
          <p:cNvSpPr>
            <a:spLocks noGrp="1"/>
          </p:cNvSpPr>
          <p:nvPr>
            <p:ph type="sldNum" sz="quarter" idx="12"/>
          </p:nvPr>
        </p:nvSpPr>
        <p:spPr/>
        <p:txBody>
          <a:bodyPr/>
          <a:lstStyle/>
          <a:p>
            <a:fld id="{91D11958-1960-4AC3-B3FE-C8FF6A01984A}" type="slidenum">
              <a:rPr lang="en-US" smtClean="0"/>
              <a:t>‹#›</a:t>
            </a:fld>
            <a:endParaRPr lang="en-US"/>
          </a:p>
        </p:txBody>
      </p:sp>
    </p:spTree>
    <p:extLst>
      <p:ext uri="{BB962C8B-B14F-4D97-AF65-F5344CB8AC3E}">
        <p14:creationId xmlns:p14="http://schemas.microsoft.com/office/powerpoint/2010/main" val="151368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835A4F-8E9F-46EC-BC2F-F97C3A2CFDB2}" type="datetime1">
              <a:rPr lang="en-US" smtClean="0"/>
              <a:t>8/1/16</a:t>
            </a:fld>
            <a:endParaRPr lang="en-US"/>
          </a:p>
        </p:txBody>
      </p:sp>
      <p:sp>
        <p:nvSpPr>
          <p:cNvPr id="5" name="Footer Placeholder 4"/>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6" name="Slide Number Placeholder 5"/>
          <p:cNvSpPr>
            <a:spLocks noGrp="1"/>
          </p:cNvSpPr>
          <p:nvPr>
            <p:ph type="sldNum" sz="quarter" idx="12"/>
          </p:nvPr>
        </p:nvSpPr>
        <p:spPr/>
        <p:txBody>
          <a:bodyPr/>
          <a:lstStyle/>
          <a:p>
            <a:fld id="{91D11958-1960-4AC3-B3FE-C8FF6A01984A}" type="slidenum">
              <a:rPr lang="en-US" smtClean="0"/>
              <a:t>‹#›</a:t>
            </a:fld>
            <a:endParaRPr lang="en-US"/>
          </a:p>
        </p:txBody>
      </p:sp>
    </p:spTree>
    <p:extLst>
      <p:ext uri="{BB962C8B-B14F-4D97-AF65-F5344CB8AC3E}">
        <p14:creationId xmlns:p14="http://schemas.microsoft.com/office/powerpoint/2010/main" val="1377600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79C662-7EEE-4DCB-B9F5-4C271019A5E1}" type="datetime1">
              <a:rPr lang="en-US" smtClean="0"/>
              <a:t>8/1/16</a:t>
            </a:fld>
            <a:endParaRPr lang="en-US"/>
          </a:p>
        </p:txBody>
      </p:sp>
      <p:sp>
        <p:nvSpPr>
          <p:cNvPr id="5" name="Footer Placeholder 4"/>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6" name="Slide Number Placeholder 5"/>
          <p:cNvSpPr>
            <a:spLocks noGrp="1"/>
          </p:cNvSpPr>
          <p:nvPr>
            <p:ph type="sldNum" sz="quarter" idx="12"/>
          </p:nvPr>
        </p:nvSpPr>
        <p:spPr/>
        <p:txBody>
          <a:bodyPr/>
          <a:lstStyle/>
          <a:p>
            <a:fld id="{91D11958-1960-4AC3-B3FE-C8FF6A01984A}" type="slidenum">
              <a:rPr lang="en-US" smtClean="0"/>
              <a:t>‹#›</a:t>
            </a:fld>
            <a:endParaRPr lang="en-US"/>
          </a:p>
        </p:txBody>
      </p:sp>
    </p:spTree>
    <p:extLst>
      <p:ext uri="{BB962C8B-B14F-4D97-AF65-F5344CB8AC3E}">
        <p14:creationId xmlns:p14="http://schemas.microsoft.com/office/powerpoint/2010/main" val="3048367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7B8EB7-1328-40F5-8BF4-659EFF6EB370}" type="datetime1">
              <a:rPr lang="en-US" smtClean="0"/>
              <a:t>8/1/16</a:t>
            </a:fld>
            <a:endParaRPr lang="en-US"/>
          </a:p>
        </p:txBody>
      </p:sp>
      <p:sp>
        <p:nvSpPr>
          <p:cNvPr id="5" name="Footer Placeholder 4"/>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6" name="Slide Number Placeholder 5"/>
          <p:cNvSpPr>
            <a:spLocks noGrp="1"/>
          </p:cNvSpPr>
          <p:nvPr>
            <p:ph type="sldNum" sz="quarter" idx="12"/>
          </p:nvPr>
        </p:nvSpPr>
        <p:spPr/>
        <p:txBody>
          <a:bodyPr/>
          <a:lstStyle/>
          <a:p>
            <a:fld id="{91D11958-1960-4AC3-B3FE-C8FF6A01984A}" type="slidenum">
              <a:rPr lang="en-US" smtClean="0"/>
              <a:t>‹#›</a:t>
            </a:fld>
            <a:endParaRPr lang="en-US"/>
          </a:p>
        </p:txBody>
      </p:sp>
    </p:spTree>
    <p:extLst>
      <p:ext uri="{BB962C8B-B14F-4D97-AF65-F5344CB8AC3E}">
        <p14:creationId xmlns:p14="http://schemas.microsoft.com/office/powerpoint/2010/main" val="67079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699F84-475C-45EB-AC19-F13ED14D80A7}" type="datetime1">
              <a:rPr lang="en-US" smtClean="0"/>
              <a:t>8/1/16</a:t>
            </a:fld>
            <a:endParaRPr lang="en-US"/>
          </a:p>
        </p:txBody>
      </p:sp>
      <p:sp>
        <p:nvSpPr>
          <p:cNvPr id="5" name="Footer Placeholder 4"/>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6" name="Slide Number Placeholder 5"/>
          <p:cNvSpPr>
            <a:spLocks noGrp="1"/>
          </p:cNvSpPr>
          <p:nvPr>
            <p:ph type="sldNum" sz="quarter" idx="12"/>
          </p:nvPr>
        </p:nvSpPr>
        <p:spPr/>
        <p:txBody>
          <a:bodyPr/>
          <a:lstStyle/>
          <a:p>
            <a:fld id="{91D11958-1960-4AC3-B3FE-C8FF6A01984A}" type="slidenum">
              <a:rPr lang="en-US" smtClean="0"/>
              <a:t>‹#›</a:t>
            </a:fld>
            <a:endParaRPr lang="en-US"/>
          </a:p>
        </p:txBody>
      </p:sp>
    </p:spTree>
    <p:extLst>
      <p:ext uri="{BB962C8B-B14F-4D97-AF65-F5344CB8AC3E}">
        <p14:creationId xmlns:p14="http://schemas.microsoft.com/office/powerpoint/2010/main" val="104777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47FDC76-DFA6-4C77-A265-09E83BE1E703}" type="datetime1">
              <a:rPr lang="en-US" smtClean="0"/>
              <a:t>8/1/16</a:t>
            </a:fld>
            <a:endParaRPr lang="en-US"/>
          </a:p>
        </p:txBody>
      </p:sp>
      <p:sp>
        <p:nvSpPr>
          <p:cNvPr id="6" name="Footer Placeholder 5"/>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7" name="Slide Number Placeholder 6"/>
          <p:cNvSpPr>
            <a:spLocks noGrp="1"/>
          </p:cNvSpPr>
          <p:nvPr>
            <p:ph type="sldNum" sz="quarter" idx="12"/>
          </p:nvPr>
        </p:nvSpPr>
        <p:spPr/>
        <p:txBody>
          <a:bodyPr/>
          <a:lstStyle/>
          <a:p>
            <a:fld id="{91D11958-1960-4AC3-B3FE-C8FF6A01984A}" type="slidenum">
              <a:rPr lang="en-US" smtClean="0"/>
              <a:t>‹#›</a:t>
            </a:fld>
            <a:endParaRPr lang="en-US"/>
          </a:p>
        </p:txBody>
      </p:sp>
    </p:spTree>
    <p:extLst>
      <p:ext uri="{BB962C8B-B14F-4D97-AF65-F5344CB8AC3E}">
        <p14:creationId xmlns:p14="http://schemas.microsoft.com/office/powerpoint/2010/main" val="674146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6195E5-F72C-4C39-A670-5055EAAFFFEF}" type="datetime1">
              <a:rPr lang="en-US" smtClean="0"/>
              <a:t>8/1/16</a:t>
            </a:fld>
            <a:endParaRPr lang="en-US"/>
          </a:p>
        </p:txBody>
      </p:sp>
      <p:sp>
        <p:nvSpPr>
          <p:cNvPr id="8" name="Footer Placeholder 7"/>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9" name="Slide Number Placeholder 8"/>
          <p:cNvSpPr>
            <a:spLocks noGrp="1"/>
          </p:cNvSpPr>
          <p:nvPr>
            <p:ph type="sldNum" sz="quarter" idx="12"/>
          </p:nvPr>
        </p:nvSpPr>
        <p:spPr/>
        <p:txBody>
          <a:bodyPr/>
          <a:lstStyle/>
          <a:p>
            <a:fld id="{91D11958-1960-4AC3-B3FE-C8FF6A01984A}" type="slidenum">
              <a:rPr lang="en-US" smtClean="0"/>
              <a:t>‹#›</a:t>
            </a:fld>
            <a:endParaRPr lang="en-US"/>
          </a:p>
        </p:txBody>
      </p:sp>
    </p:spTree>
    <p:extLst>
      <p:ext uri="{BB962C8B-B14F-4D97-AF65-F5344CB8AC3E}">
        <p14:creationId xmlns:p14="http://schemas.microsoft.com/office/powerpoint/2010/main" val="533873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0C604D-DCD3-4A6D-A53C-3ACD14543F14}" type="datetime1">
              <a:rPr lang="en-US" smtClean="0"/>
              <a:t>8/1/16</a:t>
            </a:fld>
            <a:endParaRPr lang="en-US"/>
          </a:p>
        </p:txBody>
      </p:sp>
      <p:sp>
        <p:nvSpPr>
          <p:cNvPr id="4" name="Footer Placeholder 3"/>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5" name="Slide Number Placeholder 4"/>
          <p:cNvSpPr>
            <a:spLocks noGrp="1"/>
          </p:cNvSpPr>
          <p:nvPr>
            <p:ph type="sldNum" sz="quarter" idx="12"/>
          </p:nvPr>
        </p:nvSpPr>
        <p:spPr/>
        <p:txBody>
          <a:bodyPr/>
          <a:lstStyle/>
          <a:p>
            <a:fld id="{91D11958-1960-4AC3-B3FE-C8FF6A01984A}" type="slidenum">
              <a:rPr lang="en-US" smtClean="0"/>
              <a:t>‹#›</a:t>
            </a:fld>
            <a:endParaRPr lang="en-US"/>
          </a:p>
        </p:txBody>
      </p:sp>
    </p:spTree>
    <p:extLst>
      <p:ext uri="{BB962C8B-B14F-4D97-AF65-F5344CB8AC3E}">
        <p14:creationId xmlns:p14="http://schemas.microsoft.com/office/powerpoint/2010/main" val="2444746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1F10AB-B2E7-445E-8817-AC9EABD017EC}" type="datetime1">
              <a:rPr lang="en-US" smtClean="0"/>
              <a:t>8/1/16</a:t>
            </a:fld>
            <a:endParaRPr lang="en-US"/>
          </a:p>
        </p:txBody>
      </p:sp>
      <p:sp>
        <p:nvSpPr>
          <p:cNvPr id="3" name="Footer Placeholder 2"/>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4" name="Slide Number Placeholder 3"/>
          <p:cNvSpPr>
            <a:spLocks noGrp="1"/>
          </p:cNvSpPr>
          <p:nvPr>
            <p:ph type="sldNum" sz="quarter" idx="12"/>
          </p:nvPr>
        </p:nvSpPr>
        <p:spPr/>
        <p:txBody>
          <a:bodyPr/>
          <a:lstStyle/>
          <a:p>
            <a:fld id="{91D11958-1960-4AC3-B3FE-C8FF6A01984A}" type="slidenum">
              <a:rPr lang="en-US" smtClean="0"/>
              <a:t>‹#›</a:t>
            </a:fld>
            <a:endParaRPr lang="en-US"/>
          </a:p>
        </p:txBody>
      </p:sp>
    </p:spTree>
    <p:extLst>
      <p:ext uri="{BB962C8B-B14F-4D97-AF65-F5344CB8AC3E}">
        <p14:creationId xmlns:p14="http://schemas.microsoft.com/office/powerpoint/2010/main" val="3153577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E67D1D-08F1-4D93-A5B6-A52EA823623A}" type="datetime1">
              <a:rPr lang="en-US" smtClean="0"/>
              <a:t>8/1/16</a:t>
            </a:fld>
            <a:endParaRPr lang="en-US"/>
          </a:p>
        </p:txBody>
      </p:sp>
      <p:sp>
        <p:nvSpPr>
          <p:cNvPr id="6" name="Footer Placeholder 5"/>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7" name="Slide Number Placeholder 6"/>
          <p:cNvSpPr>
            <a:spLocks noGrp="1"/>
          </p:cNvSpPr>
          <p:nvPr>
            <p:ph type="sldNum" sz="quarter" idx="12"/>
          </p:nvPr>
        </p:nvSpPr>
        <p:spPr/>
        <p:txBody>
          <a:bodyPr/>
          <a:lstStyle/>
          <a:p>
            <a:fld id="{91D11958-1960-4AC3-B3FE-C8FF6A01984A}" type="slidenum">
              <a:rPr lang="en-US" smtClean="0"/>
              <a:t>‹#›</a:t>
            </a:fld>
            <a:endParaRPr lang="en-US"/>
          </a:p>
        </p:txBody>
      </p:sp>
    </p:spTree>
    <p:extLst>
      <p:ext uri="{BB962C8B-B14F-4D97-AF65-F5344CB8AC3E}">
        <p14:creationId xmlns:p14="http://schemas.microsoft.com/office/powerpoint/2010/main" val="2299961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69E714-567D-44ED-8897-9468A0A007B8}" type="datetime1">
              <a:rPr lang="en-US" smtClean="0"/>
              <a:t>8/1/16</a:t>
            </a:fld>
            <a:endParaRPr lang="en-US"/>
          </a:p>
        </p:txBody>
      </p:sp>
      <p:sp>
        <p:nvSpPr>
          <p:cNvPr id="6" name="Footer Placeholder 5"/>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7" name="Slide Number Placeholder 6"/>
          <p:cNvSpPr>
            <a:spLocks noGrp="1"/>
          </p:cNvSpPr>
          <p:nvPr>
            <p:ph type="sldNum" sz="quarter" idx="12"/>
          </p:nvPr>
        </p:nvSpPr>
        <p:spPr/>
        <p:txBody>
          <a:bodyPr/>
          <a:lstStyle/>
          <a:p>
            <a:fld id="{91D11958-1960-4AC3-B3FE-C8FF6A01984A}" type="slidenum">
              <a:rPr lang="en-US" smtClean="0"/>
              <a:t>‹#›</a:t>
            </a:fld>
            <a:endParaRPr lang="en-US"/>
          </a:p>
        </p:txBody>
      </p:sp>
    </p:spTree>
    <p:extLst>
      <p:ext uri="{BB962C8B-B14F-4D97-AF65-F5344CB8AC3E}">
        <p14:creationId xmlns:p14="http://schemas.microsoft.com/office/powerpoint/2010/main" val="8329330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000" t="88000" r="70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FEFDF-18AB-4875-906B-42BA9E1A6F38}" type="datetime1">
              <a:rPr lang="en-US" smtClean="0"/>
              <a:t>8/1/16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Cal Lee &amp; Kam Woods - Using Digital Forensics Tools and Methods for Data Curation</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D11958-1960-4AC3-B3FE-C8FF6A01984A}" type="slidenum">
              <a:rPr lang="en-US" smtClean="0"/>
              <a:t>‹#›</a:t>
            </a:fld>
            <a:endParaRPr lang="en-US"/>
          </a:p>
        </p:txBody>
      </p:sp>
    </p:spTree>
    <p:extLst>
      <p:ext uri="{BB962C8B-B14F-4D97-AF65-F5344CB8AC3E}">
        <p14:creationId xmlns:p14="http://schemas.microsoft.com/office/powerpoint/2010/main" val="707366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tiff"/></Relationships>
</file>

<file path=ppt/slides/_rels/slide109.xml.rels><?xml version="1.0" encoding="UTF-8" standalone="yes"?>
<Relationships xmlns="http://schemas.openxmlformats.org/package/2006/relationships"><Relationship Id="rId3" Type="http://schemas.openxmlformats.org/officeDocument/2006/relationships/image" Target="../media/image85.jpeg"/><Relationship Id="rId4" Type="http://schemas.openxmlformats.org/officeDocument/2006/relationships/image" Target="../media/image86.jpeg"/><Relationship Id="rId5" Type="http://schemas.openxmlformats.org/officeDocument/2006/relationships/image" Target="../media/image87.jpeg"/><Relationship Id="rId1" Type="http://schemas.openxmlformats.org/officeDocument/2006/relationships/slideLayout" Target="../slideLayouts/slideLayout2.xml"/><Relationship Id="rId2" Type="http://schemas.openxmlformats.org/officeDocument/2006/relationships/image" Target="../media/image8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hyperlink" Target="http://bw-fla.uni-freiburg.d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hyperlink" Target="http://bw-fla.uni-freiburg.de/"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kamwoods/bca-webtools" TargetMode="External"/><Relationship Id="rId3" Type="http://schemas.openxmlformats.org/officeDocument/2006/relationships/hyperlink" Target="http://journal.code4lib.org/articles/9773"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31.xml.rels><?xml version="1.0" encoding="UTF-8" standalone="yes"?>
<Relationships xmlns="http://schemas.openxmlformats.org/package/2006/relationships"><Relationship Id="rId3" Type="http://schemas.openxmlformats.org/officeDocument/2006/relationships/hyperlink" Target="http://www.bitcurator.net/" TargetMode="External"/><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hyperlink" Target="http://access.bitcurator.net/" TargetMode="External"/><Relationship Id="rId7"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hyperlink" Target="http://wiki.bitcurator.net/"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igitalcurationexchange.org/system/files/gengenbach-forensic-workflows-2012.pdf" TargetMode="External"/><Relationship Id="rId3" Type="http://schemas.openxmlformats.org/officeDocument/2006/relationships/hyperlink" Target="http://www2.lib.virginia.edu/aims/whitepaper/AIMS_final.pdf"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hyperlink" Target="http://www.embeddedmetadata.org/social-media-test-results.ph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eg"/><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ils.unc.edu/callee/p507-lee.pdf"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1" Type="http://schemas.openxmlformats.org/officeDocument/2006/relationships/image" Target="../media/image46.jpeg"/><Relationship Id="rId12" Type="http://schemas.openxmlformats.org/officeDocument/2006/relationships/image" Target="../media/image47.jpeg"/><Relationship Id="rId13" Type="http://schemas.openxmlformats.org/officeDocument/2006/relationships/image" Target="../media/image48.jpeg"/><Relationship Id="rId1" Type="http://schemas.openxmlformats.org/officeDocument/2006/relationships/slideLayout" Target="../slideLayouts/slideLayout2.xml"/><Relationship Id="rId2" Type="http://schemas.openxmlformats.org/officeDocument/2006/relationships/image" Target="../media/image43.jpeg"/><Relationship Id="rId3" Type="http://schemas.openxmlformats.org/officeDocument/2006/relationships/hyperlink" Target="http://lib.stanford.edu/digitial-forensics-stanford-university-libraries/catweasel-universal-floppy-drive-controller" TargetMode="External"/><Relationship Id="rId4" Type="http://schemas.openxmlformats.org/officeDocument/2006/relationships/hyperlink" Target="http://discferret.com/wiki/DiscFerret" TargetMode="External"/><Relationship Id="rId5" Type="http://schemas.openxmlformats.org/officeDocument/2006/relationships/hyperlink" Target="http://www.kryoflux.com/" TargetMode="External"/><Relationship Id="rId6" Type="http://schemas.openxmlformats.org/officeDocument/2006/relationships/hyperlink" Target="http://www.deviceside.com/fc5025.html" TargetMode="External"/><Relationship Id="rId7" Type="http://schemas.openxmlformats.org/officeDocument/2006/relationships/hyperlink" Target="http://disk2fdi.joguin.com/D2FCABLE.htm" TargetMode="External"/><Relationship Id="rId8" Type="http://schemas.openxmlformats.org/officeDocument/2006/relationships/hyperlink" Target="http://www.cbmstuff.com/proddetail.php?prod=SCP" TargetMode="External"/><Relationship Id="rId9" Type="http://schemas.openxmlformats.org/officeDocument/2006/relationships/image" Target="../media/image44.png"/><Relationship Id="rId10" Type="http://schemas.openxmlformats.org/officeDocument/2006/relationships/image" Target="../media/image45.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 Id="rId3" Type="http://schemas.openxmlformats.org/officeDocument/2006/relationships/image" Target="../media/image5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hyperlink" Target="http://www.bitcurator.net/docs/bitstreams-to-heritage.pdf"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jpeg"/><Relationship Id="rId3" Type="http://schemas.openxmlformats.org/officeDocument/2006/relationships/image" Target="../media/image5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jpeg"/><Relationship Id="rId3" Type="http://schemas.openxmlformats.org/officeDocument/2006/relationships/hyperlink" Target="http://www.bitcurator.net/building-a-digital-curation-workstation-with-bitcurator-update/"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practicaltechnologyforarchives.org/issue2_goldman/" TargetMode="External"/><Relationship Id="rId3" Type="http://schemas.openxmlformats.org/officeDocument/2006/relationships/image" Target="../media/image58.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iki.bitcurator.net/" TargetMode="External"/><Relationship Id="rId3" Type="http://schemas.openxmlformats.org/officeDocument/2006/relationships/image" Target="../media/image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tcurator.net/bitcurator-consortium/"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 Id="rId3" Type="http://schemas.openxmlformats.org/officeDocument/2006/relationships/image" Target="../media/image6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 Id="rId3" Type="http://schemas.openxmlformats.org/officeDocument/2006/relationships/hyperlink" Target="http://www.forensicswiki.org/wiki/Bulk_extractor"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0" y="613077"/>
            <a:ext cx="8429896" cy="2387600"/>
          </a:xfrm>
        </p:spPr>
        <p:txBody>
          <a:bodyPr>
            <a:normAutofit/>
          </a:bodyPr>
          <a:lstStyle/>
          <a:p>
            <a:r>
              <a:rPr lang="en-US" sz="4400" b="1" dirty="0" smtClean="0">
                <a:ea typeface="Verdana" panose="020B0604030504040204" pitchFamily="34" charset="0"/>
                <a:cs typeface="Verdana" panose="020B0604030504040204" pitchFamily="34" charset="0"/>
              </a:rPr>
              <a:t>7.1 &amp; 7.2</a:t>
            </a:r>
            <a:r>
              <a:rPr lang="en-US" sz="4400" dirty="0" smtClean="0">
                <a:ea typeface="Verdana" panose="020B0604030504040204" pitchFamily="34" charset="0"/>
                <a:cs typeface="Verdana" panose="020B0604030504040204" pitchFamily="34" charset="0"/>
              </a:rPr>
              <a:t> </a:t>
            </a:r>
            <a:r>
              <a:rPr lang="en-US" altLang="en-US" sz="4400" dirty="0"/>
              <a:t>Using Digital Forensics Tools and Methods for Data Curation</a:t>
            </a:r>
            <a:endParaRPr lang="en-US" sz="4400" dirty="0"/>
          </a:p>
        </p:txBody>
      </p:sp>
      <p:sp>
        <p:nvSpPr>
          <p:cNvPr id="3" name="Subtitle 2"/>
          <p:cNvSpPr>
            <a:spLocks noGrp="1"/>
          </p:cNvSpPr>
          <p:nvPr>
            <p:ph type="subTitle" idx="1"/>
          </p:nvPr>
        </p:nvSpPr>
        <p:spPr>
          <a:xfrm>
            <a:off x="1143000" y="3495554"/>
            <a:ext cx="6858000" cy="2327511"/>
          </a:xfrm>
        </p:spPr>
        <p:txBody>
          <a:bodyPr>
            <a:normAutofit fontScale="77500" lnSpcReduction="20000"/>
          </a:bodyPr>
          <a:lstStyle/>
          <a:p>
            <a:r>
              <a:rPr lang="en-US" dirty="0">
                <a:latin typeface="Verdana" panose="020B0604030504040204" pitchFamily="34" charset="0"/>
                <a:ea typeface="Verdana" panose="020B0604030504040204" pitchFamily="34" charset="0"/>
                <a:cs typeface="Verdana" panose="020B0604030504040204" pitchFamily="34" charset="0"/>
              </a:rPr>
              <a:t>Christopher (Cal) Lee</a:t>
            </a:r>
          </a:p>
          <a:p>
            <a:r>
              <a:rPr lang="en-US" dirty="0" smtClean="0">
                <a:latin typeface="Verdana" panose="020B0604030504040204" pitchFamily="34" charset="0"/>
                <a:ea typeface="Verdana" panose="020B0604030504040204" pitchFamily="34" charset="0"/>
                <a:cs typeface="Verdana" panose="020B0604030504040204" pitchFamily="34" charset="0"/>
              </a:rPr>
              <a:t>callee@ils.unc.edu</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smtClean="0">
                <a:latin typeface="Verdana" panose="020B0604030504040204" pitchFamily="34" charset="0"/>
                <a:ea typeface="Verdana" panose="020B0604030504040204" pitchFamily="34" charset="0"/>
                <a:cs typeface="Verdana" panose="020B0604030504040204" pitchFamily="34" charset="0"/>
              </a:rPr>
              <a:t>Kam Woods</a:t>
            </a:r>
          </a:p>
          <a:p>
            <a:r>
              <a:rPr lang="en-US" dirty="0" smtClean="0">
                <a:latin typeface="Verdana" panose="020B0604030504040204" pitchFamily="34" charset="0"/>
                <a:ea typeface="Verdana" panose="020B0604030504040204" pitchFamily="34" charset="0"/>
                <a:cs typeface="Verdana" panose="020B0604030504040204" pitchFamily="34" charset="0"/>
              </a:rPr>
              <a:t>kamwoods@email.unc.edu</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smtClean="0">
                <a:latin typeface="Verdana" panose="020B0604030504040204" pitchFamily="34" charset="0"/>
                <a:ea typeface="Verdana" panose="020B0604030504040204" pitchFamily="34" charset="0"/>
                <a:cs typeface="Verdana" panose="020B0604030504040204" pitchFamily="34" charset="0"/>
              </a:rPr>
              <a:t>June 17, 2016</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4752177" y="5942661"/>
            <a:ext cx="4118974" cy="738664"/>
          </a:xfrm>
          <a:prstGeom prst="rect">
            <a:avLst/>
          </a:prstGeom>
          <a:noFill/>
        </p:spPr>
        <p:txBody>
          <a:bodyPr wrap="square" rtlCol="0">
            <a:spAutoFit/>
          </a:bodyPr>
          <a:lstStyle/>
          <a:p>
            <a:pPr algn="r"/>
            <a:r>
              <a:rPr lang="en-US" sz="1400" dirty="0" smtClean="0">
                <a:latin typeface="Verdana" panose="020B0604030504040204" pitchFamily="34" charset="0"/>
                <a:ea typeface="Verdana" panose="020B0604030504040204" pitchFamily="34" charset="0"/>
                <a:cs typeface="Verdana" panose="020B0604030504040204" pitchFamily="34" charset="0"/>
              </a:rPr>
              <a:t>Open Source Center</a:t>
            </a:r>
          </a:p>
          <a:p>
            <a:pPr algn="r"/>
            <a:r>
              <a:rPr lang="en-US" sz="1400" dirty="0" smtClean="0">
                <a:latin typeface="Verdana" panose="020B0604030504040204" pitchFamily="34" charset="0"/>
                <a:ea typeface="Verdana" panose="020B0604030504040204" pitchFamily="34" charset="0"/>
                <a:cs typeface="Verdana" panose="020B0604030504040204" pitchFamily="34" charset="0"/>
              </a:rPr>
              <a:t>Reston</a:t>
            </a:r>
            <a:r>
              <a:rPr lang="en-US" sz="1400" dirty="0">
                <a:latin typeface="Verdana" panose="020B0604030504040204" pitchFamily="34" charset="0"/>
                <a:ea typeface="Verdana" panose="020B0604030504040204" pitchFamily="34" charset="0"/>
                <a:cs typeface="Verdana" panose="020B0604030504040204" pitchFamily="34" charset="0"/>
              </a:rPr>
              <a:t>, VA, USA</a:t>
            </a:r>
          </a:p>
          <a:p>
            <a:pPr algn="r"/>
            <a:r>
              <a:rPr lang="en-US" sz="1400" dirty="0" smtClean="0">
                <a:latin typeface="Verdana" panose="020B0604030504040204" pitchFamily="34" charset="0"/>
                <a:ea typeface="Verdana" panose="020B0604030504040204" pitchFamily="34" charset="0"/>
                <a:cs typeface="Verdana" panose="020B0604030504040204" pitchFamily="34" charset="0"/>
              </a:rPr>
              <a:t>June 9-22, </a:t>
            </a:r>
            <a:r>
              <a:rPr lang="en-US" sz="1400" dirty="0">
                <a:latin typeface="Verdana" panose="020B0604030504040204" pitchFamily="34" charset="0"/>
                <a:ea typeface="Verdana" panose="020B0604030504040204" pitchFamily="34" charset="0"/>
                <a:cs typeface="Verdana" panose="020B0604030504040204" pitchFamily="34" charset="0"/>
              </a:rPr>
              <a:t>2016</a:t>
            </a:r>
          </a:p>
        </p:txBody>
      </p:sp>
    </p:spTree>
    <p:extLst>
      <p:ext uri="{BB962C8B-B14F-4D97-AF65-F5344CB8AC3E}">
        <p14:creationId xmlns:p14="http://schemas.microsoft.com/office/powerpoint/2010/main" val="19773466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0791" y="5933872"/>
            <a:ext cx="3141359" cy="7733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nvGraphicFramePr>
        <p:xfrm>
          <a:off x="228600" y="819150"/>
          <a:ext cx="3003550" cy="5888041"/>
        </p:xfrm>
        <a:graphic>
          <a:graphicData uri="http://schemas.openxmlformats.org/drawingml/2006/table">
            <a:tbl>
              <a:tblPr/>
              <a:tblGrid>
                <a:gridCol w="3003550"/>
              </a:tblGrid>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Level</a:t>
                      </a:r>
                      <a:endPar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51627" marR="51627"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Aggregation of objects</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Object or package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In-application rendering</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through filesystem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as “raw” bitstream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Sub-file data structure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2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Raw signal 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dirty="0" err="1" smtClean="0">
                          <a:ln>
                            <a:noFill/>
                          </a:ln>
                          <a:solidFill>
                            <a:srgbClr val="C4BD97"/>
                          </a:solidFill>
                          <a:effectLst/>
                          <a:latin typeface="Arial" panose="020B0604020202020204" pitchFamily="34" charset="0"/>
                          <a:cs typeface="Arial" panose="020B0604020202020204" pitchFamily="34" charset="0"/>
                        </a:rPr>
                        <a:t>Bitstream</a:t>
                      </a:r>
                      <a:r>
                        <a:rPr kumimoji="0" lang="en-US" altLang="en-US" sz="1600" b="0" i="0" u="none" strike="noStrike" cap="none" normalizeH="0" baseline="0" dirty="0" smtClean="0">
                          <a:ln>
                            <a:noFill/>
                          </a:ln>
                          <a:solidFill>
                            <a:srgbClr val="C4BD97"/>
                          </a:solidFill>
                          <a:effectLst/>
                          <a:latin typeface="Arial" panose="020B0604020202020204" pitchFamily="34" charset="0"/>
                          <a:cs typeface="Arial" panose="020B0604020202020204" pitchFamily="34" charset="0"/>
                        </a:rPr>
                        <a:t> on physical medium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1231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36713"/>
            <a:ext cx="6888163"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3048000" y="4114800"/>
            <a:ext cx="5867400" cy="144780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mtClean="0">
              <a:solidFill>
                <a:srgbClr val="FFFFFF"/>
              </a:solidFill>
              <a:latin typeface="Calibri" panose="020F0502020204030204" pitchFamily="34" charset="0"/>
            </a:endParaRPr>
          </a:p>
        </p:txBody>
      </p:sp>
      <p:sp>
        <p:nvSpPr>
          <p:cNvPr id="9" name="TextBox 2"/>
          <p:cNvSpPr txBox="1">
            <a:spLocks noChangeArrowheads="1"/>
          </p:cNvSpPr>
          <p:nvPr/>
        </p:nvSpPr>
        <p:spPr bwMode="auto">
          <a:xfrm>
            <a:off x="287338" y="163979"/>
            <a:ext cx="50961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latin typeface="+mj-lt"/>
                <a:ea typeface="ＭＳ Ｐゴシック" pitchFamily="34" charset="-128"/>
              </a:rPr>
              <a:t>Interaction Examples</a:t>
            </a:r>
          </a:p>
        </p:txBody>
      </p:sp>
    </p:spTree>
    <p:extLst>
      <p:ext uri="{BB962C8B-B14F-4D97-AF65-F5344CB8AC3E}">
        <p14:creationId xmlns:p14="http://schemas.microsoft.com/office/powerpoint/2010/main" val="255065634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CustomShape 1"/>
          <p:cNvSpPr/>
          <p:nvPr/>
        </p:nvSpPr>
        <p:spPr>
          <a:xfrm>
            <a:off x="457200" y="457200"/>
            <a:ext cx="8228013" cy="1370013"/>
          </a:xfrm>
          <a:prstGeom prst="rect">
            <a:avLst/>
          </a:prstGeom>
          <a:noFill/>
          <a:ln>
            <a:noFill/>
          </a:ln>
        </p:spPr>
        <p:style>
          <a:lnRef idx="0">
            <a:scrgbClr r="0" g="0" b="0"/>
          </a:lnRef>
          <a:fillRef idx="0">
            <a:scrgbClr r="0" g="0" b="0"/>
          </a:fillRef>
          <a:effectRef idx="0">
            <a:scrgbClr r="0" g="0" b="0"/>
          </a:effectRef>
          <a:fontRef idx="minor"/>
        </p:style>
      </p:sp>
      <p:pic>
        <p:nvPicPr>
          <p:cNvPr id="1085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842"/>
            <a:ext cx="8990013" cy="59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8" name="CustomShape 2"/>
          <p:cNvSpPr/>
          <p:nvPr/>
        </p:nvSpPr>
        <p:spPr>
          <a:xfrm>
            <a:off x="3427413" y="5966297"/>
            <a:ext cx="5638800" cy="36353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200" u="sng" dirty="0" smtClean="0">
                <a:solidFill>
                  <a:srgbClr val="666699"/>
                </a:solidFill>
                <a:latin typeface="+mj-lt"/>
                <a:ea typeface="ＭＳ Ｐゴシック" panose="020B0600070205080204" pitchFamily="34" charset="-128"/>
              </a:rPr>
              <a:t>https://github.com/dfxml-working-group/dfxml_schema</a:t>
            </a:r>
            <a:endParaRPr lang="en-US" altLang="en-US" sz="1200" dirty="0" smtClean="0">
              <a:latin typeface="+mj-lt"/>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100</a:t>
            </a:fld>
            <a:endParaRPr lang="en-US"/>
          </a:p>
        </p:txBody>
      </p:sp>
    </p:spTree>
    <p:extLst>
      <p:ext uri="{BB962C8B-B14F-4D97-AF65-F5344CB8AC3E}">
        <p14:creationId xmlns:p14="http://schemas.microsoft.com/office/powerpoint/2010/main" val="24017141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a:xfrm>
            <a:off x="76200" y="-152400"/>
            <a:ext cx="8991600" cy="1143000"/>
          </a:xfrm>
        </p:spPr>
        <p:txBody>
          <a:bodyPr>
            <a:normAutofit/>
          </a:bodyPr>
          <a:lstStyle/>
          <a:p>
            <a:r>
              <a:rPr lang="en-US" altLang="en-US" sz="2400" dirty="0" smtClean="0"/>
              <a:t>High-Level view of Metadata Generation and Reporting</a:t>
            </a:r>
          </a:p>
        </p:txBody>
      </p:sp>
      <p:pic>
        <p:nvPicPr>
          <p:cNvPr id="1095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46696"/>
            <a:ext cx="647065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9572" name="TextBox 3"/>
          <p:cNvSpPr txBox="1">
            <a:spLocks noChangeArrowheads="1"/>
          </p:cNvSpPr>
          <p:nvPr/>
        </p:nvSpPr>
        <p:spPr bwMode="auto">
          <a:xfrm>
            <a:off x="6750996" y="3385226"/>
            <a:ext cx="231680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a:latin typeface="Arial" panose="020B0604020202020204" pitchFamily="34" charset="0"/>
              </a:rPr>
              <a:t>See: Woods, Kam, Christopher Lee, and </a:t>
            </a:r>
            <a:r>
              <a:rPr lang="en-US" altLang="en-US" sz="1400" dirty="0" err="1">
                <a:latin typeface="Arial" panose="020B0604020202020204" pitchFamily="34" charset="0"/>
              </a:rPr>
              <a:t>Sunitha</a:t>
            </a:r>
            <a:r>
              <a:rPr lang="en-US" altLang="en-US" sz="1400" dirty="0">
                <a:latin typeface="Arial" panose="020B0604020202020204" pitchFamily="34" charset="0"/>
              </a:rPr>
              <a:t> </a:t>
            </a:r>
            <a:r>
              <a:rPr lang="en-US" altLang="en-US" sz="1400" dirty="0" err="1">
                <a:latin typeface="Arial" panose="020B0604020202020204" pitchFamily="34" charset="0"/>
              </a:rPr>
              <a:t>Misra</a:t>
            </a:r>
            <a:r>
              <a:rPr lang="en-US" altLang="en-US" sz="1400" dirty="0">
                <a:latin typeface="Arial" panose="020B0604020202020204" pitchFamily="34" charset="0"/>
              </a:rPr>
              <a:t>. “Automated Analysis and Visualization of Disk Images and File Systems for Preservation.” In </a:t>
            </a:r>
            <a:r>
              <a:rPr lang="en-US" altLang="en-US" sz="1400" i="1" dirty="0">
                <a:latin typeface="Arial" panose="020B0604020202020204" pitchFamily="34" charset="0"/>
              </a:rPr>
              <a:t>Proceedings of Archiving 2013</a:t>
            </a:r>
            <a:r>
              <a:rPr lang="en-US" altLang="en-US" sz="1400" dirty="0">
                <a:latin typeface="Arial" panose="020B0604020202020204" pitchFamily="34" charset="0"/>
              </a:rPr>
              <a:t> (Springfield, VA: Society for Imaging Science and Technology, 2013), 239-244.</a:t>
            </a:r>
          </a:p>
        </p:txBody>
      </p:sp>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101</a:t>
            </a:fld>
            <a:endParaRPr lang="en-US"/>
          </a:p>
        </p:txBody>
      </p:sp>
    </p:spTree>
    <p:extLst>
      <p:ext uri="{BB962C8B-B14F-4D97-AF65-F5344CB8AC3E}">
        <p14:creationId xmlns:p14="http://schemas.microsoft.com/office/powerpoint/2010/main" val="26086280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56" y="911225"/>
            <a:ext cx="7546975" cy="571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 name="CustomShape 1"/>
          <p:cNvSpPr/>
          <p:nvPr/>
        </p:nvSpPr>
        <p:spPr>
          <a:xfrm>
            <a:off x="228600" y="152400"/>
            <a:ext cx="8761413" cy="75882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2200" dirty="0" smtClean="0">
                <a:solidFill>
                  <a:srgbClr val="000000"/>
                </a:solidFill>
                <a:latin typeface="+mj-lt"/>
                <a:ea typeface="ＭＳ Ｐゴシック" panose="020B0600070205080204" pitchFamily="34" charset="-128"/>
              </a:rPr>
              <a:t>PREMIS (Preservation) Metadata Generated from Running </a:t>
            </a:r>
            <a:r>
              <a:rPr lang="en-US" altLang="en-US" sz="2200" dirty="0" err="1" smtClean="0">
                <a:solidFill>
                  <a:srgbClr val="000000"/>
                </a:solidFill>
                <a:latin typeface="+mj-lt"/>
                <a:ea typeface="ＭＳ Ｐゴシック" panose="020B0600070205080204" pitchFamily="34" charset="-128"/>
              </a:rPr>
              <a:t>BitCurator</a:t>
            </a:r>
            <a:r>
              <a:rPr lang="en-US" altLang="en-US" sz="2200" dirty="0" smtClean="0">
                <a:solidFill>
                  <a:srgbClr val="000000"/>
                </a:solidFill>
                <a:latin typeface="+mj-lt"/>
                <a:ea typeface="ＭＳ Ｐゴシック" panose="020B0600070205080204" pitchFamily="34" charset="-128"/>
              </a:rPr>
              <a:t> Tools – Recorded as PREMIS Events</a:t>
            </a:r>
            <a:endParaRPr lang="en-US" altLang="en-US" dirty="0" smtClean="0">
              <a:latin typeface="+mj-lt"/>
            </a:endParaRPr>
          </a:p>
        </p:txBody>
      </p:sp>
    </p:spTree>
    <p:extLst>
      <p:ext uri="{BB962C8B-B14F-4D97-AF65-F5344CB8AC3E}">
        <p14:creationId xmlns:p14="http://schemas.microsoft.com/office/powerpoint/2010/main" val="44494855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bc034-reports4.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85" y="533400"/>
            <a:ext cx="7808913" cy="618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TextBox 2"/>
          <p:cNvSpPr txBox="1">
            <a:spLocks noChangeArrowheads="1"/>
          </p:cNvSpPr>
          <p:nvPr/>
        </p:nvSpPr>
        <p:spPr bwMode="auto">
          <a:xfrm>
            <a:off x="228600" y="105147"/>
            <a:ext cx="7131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mj-lt"/>
              </a:rPr>
              <a:t>Various Specialized </a:t>
            </a:r>
            <a:r>
              <a:rPr lang="en-US" altLang="en-US" sz="2400" dirty="0" err="1">
                <a:latin typeface="+mj-lt"/>
              </a:rPr>
              <a:t>BitCurator</a:t>
            </a:r>
            <a:r>
              <a:rPr lang="en-US" altLang="en-US" sz="2400" dirty="0">
                <a:latin typeface="+mj-lt"/>
              </a:rPr>
              <a:t> Reports</a:t>
            </a:r>
          </a:p>
        </p:txBody>
      </p:sp>
    </p:spTree>
    <p:extLst>
      <p:ext uri="{BB962C8B-B14F-4D97-AF65-F5344CB8AC3E}">
        <p14:creationId xmlns:p14="http://schemas.microsoft.com/office/powerpoint/2010/main" val="40865497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Box 2"/>
          <p:cNvSpPr txBox="1">
            <a:spLocks noChangeArrowheads="1"/>
          </p:cNvSpPr>
          <p:nvPr/>
        </p:nvSpPr>
        <p:spPr bwMode="auto">
          <a:xfrm>
            <a:off x="228600" y="152400"/>
            <a:ext cx="74151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dirty="0">
                <a:latin typeface="+mj-lt"/>
              </a:rPr>
              <a:t>Specialized </a:t>
            </a:r>
            <a:r>
              <a:rPr lang="en-US" altLang="en-US" sz="2800" dirty="0" err="1">
                <a:latin typeface="+mj-lt"/>
              </a:rPr>
              <a:t>BitCurator</a:t>
            </a:r>
            <a:r>
              <a:rPr lang="en-US" altLang="en-US" sz="2800" dirty="0">
                <a:latin typeface="+mj-lt"/>
              </a:rPr>
              <a:t> Reports</a:t>
            </a:r>
          </a:p>
        </p:txBody>
      </p:sp>
      <p:graphicFrame>
        <p:nvGraphicFramePr>
          <p:cNvPr id="5" name="Table 4"/>
          <p:cNvGraphicFramePr>
            <a:graphicFrameLocks noGrp="1"/>
          </p:cNvGraphicFramePr>
          <p:nvPr>
            <p:extLst>
              <p:ext uri="{D42A27DB-BD31-4B8C-83A1-F6EECF244321}">
                <p14:modId xmlns:p14="http://schemas.microsoft.com/office/powerpoint/2010/main" val="3806851663"/>
              </p:ext>
            </p:extLst>
          </p:nvPr>
        </p:nvGraphicFramePr>
        <p:xfrm>
          <a:off x="228600" y="720573"/>
          <a:ext cx="8763000" cy="6020413"/>
        </p:xfrm>
        <a:graphic>
          <a:graphicData uri="http://schemas.openxmlformats.org/drawingml/2006/table">
            <a:tbl>
              <a:tblPr firstRow="1" bandRow="1">
                <a:tableStyleId>{5C22544A-7EE6-4342-B048-85BDC9FD1C3A}</a:tableStyleId>
              </a:tblPr>
              <a:tblGrid>
                <a:gridCol w="3852333"/>
                <a:gridCol w="4910667"/>
              </a:tblGrid>
              <a:tr h="450474">
                <a:tc>
                  <a:txBody>
                    <a:bodyPr/>
                    <a:lstStyle/>
                    <a:p>
                      <a:r>
                        <a:rPr lang="en-US" sz="2200" dirty="0" smtClean="0"/>
                        <a:t>File</a:t>
                      </a:r>
                      <a:endParaRPr lang="en-US" sz="2200" dirty="0"/>
                    </a:p>
                  </a:txBody>
                  <a:tcPr marT="45705" marB="45705"/>
                </a:tc>
                <a:tc>
                  <a:txBody>
                    <a:bodyPr/>
                    <a:lstStyle/>
                    <a:p>
                      <a:r>
                        <a:rPr lang="en-US" sz="2200" dirty="0" smtClean="0"/>
                        <a:t>Content</a:t>
                      </a:r>
                      <a:endParaRPr lang="en-US" sz="2200" dirty="0"/>
                    </a:p>
                  </a:txBody>
                  <a:tcPr marT="45705" marB="45705"/>
                </a:tc>
              </a:tr>
              <a:tr h="804443">
                <a:tc>
                  <a:txBody>
                    <a:bodyPr/>
                    <a:lstStyle/>
                    <a:p>
                      <a:pPr marL="0" indent="0">
                        <a:buNone/>
                      </a:pPr>
                      <a:r>
                        <a:rPr lang="en-US" sz="2200" dirty="0" smtClean="0"/>
                        <a:t>bc_format_bargraph.pdf </a:t>
                      </a:r>
                    </a:p>
                  </a:txBody>
                  <a:tcPr marT="45705" marB="45705"/>
                </a:tc>
                <a:tc>
                  <a:txBody>
                    <a:bodyPr/>
                    <a:lstStyle/>
                    <a:p>
                      <a:r>
                        <a:rPr lang="en-US" sz="2200" dirty="0" smtClean="0"/>
                        <a:t>histogram of file formats found on the volume</a:t>
                      </a:r>
                      <a:endParaRPr lang="en-US" sz="2200" dirty="0"/>
                    </a:p>
                  </a:txBody>
                  <a:tcPr marT="45705" marB="45705"/>
                </a:tc>
              </a:tr>
              <a:tr h="804443">
                <a:tc>
                  <a:txBody>
                    <a:bodyPr/>
                    <a:lstStyle/>
                    <a:p>
                      <a:r>
                        <a:rPr lang="en-US" sz="2200" dirty="0" smtClean="0"/>
                        <a:t>bulk_extractor_report.pdf</a:t>
                      </a:r>
                      <a:endParaRPr lang="en-US" sz="2200" dirty="0"/>
                    </a:p>
                  </a:txBody>
                  <a:tcPr marT="45705" marB="4570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high-level overview of feature locations on disk</a:t>
                      </a:r>
                      <a:endParaRPr lang="en-US" sz="2200" dirty="0"/>
                    </a:p>
                  </a:txBody>
                  <a:tcPr marT="45705" marB="45705"/>
                </a:tc>
              </a:tr>
              <a:tr h="1068349">
                <a:tc>
                  <a:txBody>
                    <a:bodyPr/>
                    <a:lstStyle/>
                    <a:p>
                      <a:r>
                        <a:rPr lang="en-US" sz="2200" dirty="0" smtClean="0"/>
                        <a:t>fiwalk_deleted_files.pdf</a:t>
                      </a:r>
                      <a:endParaRPr lang="en-US" sz="2200" dirty="0"/>
                    </a:p>
                  </a:txBody>
                  <a:tcPr marT="45705" marB="4570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shows paths to any deleted materials found in a given partition</a:t>
                      </a:r>
                      <a:endParaRPr lang="en-US" sz="2200" dirty="0"/>
                    </a:p>
                  </a:txBody>
                  <a:tcPr marT="45705" marB="45705"/>
                </a:tc>
              </a:tr>
              <a:tr h="804443">
                <a:tc>
                  <a:txBody>
                    <a:bodyPr/>
                    <a:lstStyle/>
                    <a:p>
                      <a:r>
                        <a:rPr lang="en-US" sz="2200" dirty="0" smtClean="0"/>
                        <a:t>fiwalk-output.xml.xlsx</a:t>
                      </a:r>
                      <a:endParaRPr lang="en-US" sz="2200" dirty="0"/>
                    </a:p>
                  </a:txBody>
                  <a:tcPr marT="45705" marB="45705"/>
                </a:tc>
                <a:tc>
                  <a:txBody>
                    <a:bodyPr/>
                    <a:lstStyle/>
                    <a:p>
                      <a:r>
                        <a:rPr lang="en-US" sz="2200" dirty="0" smtClean="0"/>
                        <a:t>Excel converted DFXML output (file system metadata)</a:t>
                      </a:r>
                      <a:endParaRPr lang="en-US" sz="2200" dirty="0"/>
                    </a:p>
                  </a:txBody>
                  <a:tcPr marT="45705" marB="45705"/>
                </a:tc>
              </a:tr>
              <a:tr h="804443">
                <a:tc>
                  <a:txBody>
                    <a:bodyPr/>
                    <a:lstStyle/>
                    <a:p>
                      <a:r>
                        <a:rPr lang="en-US" sz="2200" dirty="0" smtClean="0"/>
                        <a:t>fiwalk_report.pdf</a:t>
                      </a:r>
                      <a:endParaRPr lang="en-US" sz="2200" dirty="0"/>
                    </a:p>
                  </a:txBody>
                  <a:tcPr marT="45705" marB="4570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high-level overview of file system characteristics</a:t>
                      </a:r>
                      <a:endParaRPr lang="en-US" sz="2200" dirty="0"/>
                    </a:p>
                  </a:txBody>
                  <a:tcPr marT="45705" marB="45705"/>
                </a:tc>
              </a:tr>
              <a:tr h="804443">
                <a:tc>
                  <a:txBody>
                    <a:bodyPr/>
                    <a:lstStyle/>
                    <a:p>
                      <a:r>
                        <a:rPr lang="en-US" sz="2200" dirty="0" smtClean="0"/>
                        <a:t>format_table.pdf</a:t>
                      </a:r>
                      <a:endParaRPr lang="en-US" sz="2200" dirty="0"/>
                    </a:p>
                  </a:txBody>
                  <a:tcPr marT="45705" marB="45705"/>
                </a:tc>
                <a:tc>
                  <a:txBody>
                    <a:bodyPr/>
                    <a:lstStyle/>
                    <a:p>
                      <a:r>
                        <a:rPr lang="en-US" sz="2200" dirty="0" smtClean="0"/>
                        <a:t>long-form file format names for formats shown in bar graph</a:t>
                      </a:r>
                      <a:endParaRPr lang="en-US" sz="2200" dirty="0"/>
                    </a:p>
                  </a:txBody>
                  <a:tcPr marT="45705" marB="45705"/>
                </a:tc>
              </a:tr>
              <a:tr h="450474">
                <a:tc>
                  <a:txBody>
                    <a:bodyPr/>
                    <a:lstStyle/>
                    <a:p>
                      <a:r>
                        <a:rPr lang="en-US" sz="2200" dirty="0" smtClean="0"/>
                        <a:t>premis.xml </a:t>
                      </a:r>
                      <a:endParaRPr lang="en-US" sz="2200" dirty="0"/>
                    </a:p>
                  </a:txBody>
                  <a:tcPr marT="45705" marB="4570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PREMIS preservation metadata</a:t>
                      </a:r>
                      <a:endParaRPr lang="en-US" sz="2200" dirty="0"/>
                    </a:p>
                  </a:txBody>
                  <a:tcPr marT="45705" marB="45705"/>
                </a:tc>
              </a:tr>
            </a:tbl>
          </a:graphicData>
        </a:graphic>
      </p:graphicFrame>
    </p:spTree>
    <p:extLst>
      <p:ext uri="{BB962C8B-B14F-4D97-AF65-F5344CB8AC3E}">
        <p14:creationId xmlns:p14="http://schemas.microsoft.com/office/powerpoint/2010/main" val="29078953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228600" y="0"/>
            <a:ext cx="8229600" cy="624191"/>
          </a:xfrm>
        </p:spPr>
        <p:txBody>
          <a:bodyPr/>
          <a:lstStyle/>
          <a:p>
            <a:r>
              <a:rPr lang="en-US" altLang="en-US" sz="2400" dirty="0" smtClean="0">
                <a:ea typeface="ＭＳ Ｐゴシック" pitchFamily="34" charset="-128"/>
              </a:rPr>
              <a:t>Other Functionality to Meet Identified User Needs:</a:t>
            </a:r>
          </a:p>
        </p:txBody>
      </p:sp>
      <p:graphicFrame>
        <p:nvGraphicFramePr>
          <p:cNvPr id="4" name="Table 3"/>
          <p:cNvGraphicFramePr>
            <a:graphicFrameLocks noGrp="1"/>
          </p:cNvGraphicFramePr>
          <p:nvPr>
            <p:extLst>
              <p:ext uri="{D42A27DB-BD31-4B8C-83A1-F6EECF244321}">
                <p14:modId xmlns:p14="http://schemas.microsoft.com/office/powerpoint/2010/main" val="3571203523"/>
              </p:ext>
            </p:extLst>
          </p:nvPr>
        </p:nvGraphicFramePr>
        <p:xfrm>
          <a:off x="175098" y="499529"/>
          <a:ext cx="8740302" cy="6310960"/>
        </p:xfrm>
        <a:graphic>
          <a:graphicData uri="http://schemas.openxmlformats.org/drawingml/2006/table">
            <a:tbl>
              <a:tblPr firstRow="1" bandRow="1">
                <a:tableStyleId>{5C22544A-7EE6-4342-B048-85BDC9FD1C3A}</a:tableStyleId>
              </a:tblPr>
              <a:tblGrid>
                <a:gridCol w="4854102"/>
                <a:gridCol w="3886200"/>
              </a:tblGrid>
              <a:tr h="298610">
                <a:tc>
                  <a:txBody>
                    <a:bodyPr/>
                    <a:lstStyle/>
                    <a:p>
                      <a:r>
                        <a:rPr lang="en-US" sz="1200" dirty="0" smtClean="0"/>
                        <a:t>Function</a:t>
                      </a:r>
                      <a:endParaRPr lang="en-US" sz="1200" dirty="0"/>
                    </a:p>
                  </a:txBody>
                  <a:tcPr marT="45711" marB="45711"/>
                </a:tc>
                <a:tc>
                  <a:txBody>
                    <a:bodyPr/>
                    <a:lstStyle/>
                    <a:p>
                      <a:r>
                        <a:rPr lang="en-US" sz="1200" dirty="0" smtClean="0"/>
                        <a:t>Tool(s)</a:t>
                      </a:r>
                      <a:endParaRPr lang="en-US" sz="1200" dirty="0"/>
                    </a:p>
                  </a:txBody>
                  <a:tcPr marT="45711" marB="45711"/>
                </a:tc>
              </a:tr>
              <a:tr h="274301">
                <a:tc>
                  <a:txBody>
                    <a:bodyPr/>
                    <a:lstStyle/>
                    <a:p>
                      <a:r>
                        <a:rPr lang="en-US" sz="1200" dirty="0" smtClean="0"/>
                        <a:t>Identify duplicate files</a:t>
                      </a:r>
                      <a:endParaRPr lang="en-US" sz="1200" dirty="0"/>
                    </a:p>
                  </a:txBody>
                  <a:tcPr marT="45711" marB="45711"/>
                </a:tc>
                <a:tc>
                  <a:txBody>
                    <a:bodyPr/>
                    <a:lstStyle/>
                    <a:p>
                      <a:r>
                        <a:rPr lang="en-US" sz="1200" dirty="0" err="1" smtClean="0"/>
                        <a:t>FSLint</a:t>
                      </a:r>
                      <a:endParaRPr lang="en-US" sz="1200" dirty="0"/>
                    </a:p>
                  </a:txBody>
                  <a:tcPr marT="45711" marB="45711"/>
                </a:tc>
              </a:tr>
              <a:tr h="274301">
                <a:tc>
                  <a:txBody>
                    <a:bodyPr/>
                    <a:lstStyle/>
                    <a:p>
                      <a:r>
                        <a:rPr lang="en-US" sz="1200" dirty="0" smtClean="0"/>
                        <a:t>Characterize files</a:t>
                      </a:r>
                      <a:endParaRPr lang="en-US" sz="1200" dirty="0"/>
                    </a:p>
                  </a:txBody>
                  <a:tcPr marT="45711" marB="45711"/>
                </a:tc>
                <a:tc>
                  <a:txBody>
                    <a:bodyPr/>
                    <a:lstStyle/>
                    <a:p>
                      <a:r>
                        <a:rPr lang="en-US" sz="1200" dirty="0" smtClean="0"/>
                        <a:t>FITS, FIDO</a:t>
                      </a:r>
                      <a:endParaRPr lang="en-US" sz="1200" dirty="0"/>
                    </a:p>
                  </a:txBody>
                  <a:tcPr marT="45711" marB="45711"/>
                </a:tc>
              </a:tr>
              <a:tr h="274301">
                <a:tc>
                  <a:txBody>
                    <a:bodyPr/>
                    <a:lstStyle/>
                    <a:p>
                      <a:r>
                        <a:rPr lang="en-US" sz="1200" dirty="0" smtClean="0"/>
                        <a:t>Scan</a:t>
                      </a:r>
                      <a:r>
                        <a:rPr lang="en-US" sz="1200" baseline="0" dirty="0" smtClean="0"/>
                        <a:t> for viruses</a:t>
                      </a:r>
                      <a:endParaRPr lang="en-US" sz="1200" dirty="0"/>
                    </a:p>
                  </a:txBody>
                  <a:tcPr marT="45711" marB="45711"/>
                </a:tc>
                <a:tc>
                  <a:txBody>
                    <a:bodyPr/>
                    <a:lstStyle/>
                    <a:p>
                      <a:r>
                        <a:rPr lang="en-US" sz="1200" dirty="0" err="1" smtClean="0"/>
                        <a:t>ClamTK</a:t>
                      </a:r>
                      <a:endParaRPr lang="en-US" sz="1200" dirty="0"/>
                    </a:p>
                  </a:txBody>
                  <a:tcPr marT="45711" marB="45711"/>
                </a:tc>
              </a:tr>
              <a:tr h="274301">
                <a:tc>
                  <a:txBody>
                    <a:bodyPr/>
                    <a:lstStyle/>
                    <a:p>
                      <a:r>
                        <a:rPr lang="en-US" sz="1200" dirty="0" smtClean="0"/>
                        <a:t>Examine, copy and extract</a:t>
                      </a:r>
                      <a:r>
                        <a:rPr lang="en-US" sz="1200" baseline="0" dirty="0" smtClean="0"/>
                        <a:t> information from old Mac disks</a:t>
                      </a:r>
                      <a:endParaRPr lang="en-US" sz="1200" dirty="0"/>
                    </a:p>
                  </a:txBody>
                  <a:tcPr marT="45711" marB="45711"/>
                </a:tc>
                <a:tc>
                  <a:txBody>
                    <a:bodyPr/>
                    <a:lstStyle/>
                    <a:p>
                      <a:r>
                        <a:rPr lang="en-US" sz="1200" dirty="0" smtClean="0"/>
                        <a:t>HFS Utilities (including HFS Explorer)</a:t>
                      </a:r>
                      <a:endParaRPr lang="en-US" sz="1200" dirty="0"/>
                    </a:p>
                  </a:txBody>
                  <a:tcPr marT="45711" marB="45711"/>
                </a:tc>
              </a:tr>
              <a:tr h="274297">
                <a:tc>
                  <a:txBody>
                    <a:bodyPr/>
                    <a:lstStyle/>
                    <a:p>
                      <a:r>
                        <a:rPr lang="en-US" sz="1200" dirty="0" smtClean="0"/>
                        <a:t>Capture AV file metadata</a:t>
                      </a:r>
                      <a:endParaRPr lang="en-US" sz="1200" dirty="0"/>
                    </a:p>
                  </a:txBody>
                  <a:tcPr marT="45709" marB="45709"/>
                </a:tc>
                <a:tc>
                  <a:txBody>
                    <a:bodyPr/>
                    <a:lstStyle/>
                    <a:p>
                      <a:r>
                        <a:rPr lang="en-US" sz="1200" dirty="0" err="1" smtClean="0"/>
                        <a:t>MediaInfo</a:t>
                      </a:r>
                      <a:r>
                        <a:rPr lang="en-US" sz="1200" dirty="0" smtClean="0"/>
                        <a:t>, </a:t>
                      </a:r>
                      <a:r>
                        <a:rPr lang="en-US" sz="1200" dirty="0" err="1" smtClean="0"/>
                        <a:t>FFProbe</a:t>
                      </a:r>
                      <a:r>
                        <a:rPr lang="en-US" sz="1200" dirty="0" smtClean="0"/>
                        <a:t> </a:t>
                      </a:r>
                      <a:endParaRPr lang="en-US" sz="1200" dirty="0"/>
                    </a:p>
                  </a:txBody>
                  <a:tcPr marT="45709" marB="45709"/>
                </a:tc>
              </a:tr>
              <a:tr h="274301">
                <a:tc>
                  <a:txBody>
                    <a:bodyPr/>
                    <a:lstStyle/>
                    <a:p>
                      <a:r>
                        <a:rPr lang="en-US" sz="1200" dirty="0" smtClean="0"/>
                        <a:t>Extract text from older</a:t>
                      </a:r>
                      <a:r>
                        <a:rPr lang="en-US" sz="1200" baseline="0" dirty="0" smtClean="0"/>
                        <a:t> binary (.doc) Word files</a:t>
                      </a:r>
                      <a:endParaRPr lang="en-US" sz="1200" dirty="0"/>
                    </a:p>
                  </a:txBody>
                  <a:tcPr marT="45711" marB="45711"/>
                </a:tc>
                <a:tc>
                  <a:txBody>
                    <a:bodyPr/>
                    <a:lstStyle/>
                    <a:p>
                      <a:r>
                        <a:rPr lang="en-US" sz="1200" dirty="0" err="1" smtClean="0"/>
                        <a:t>antiword</a:t>
                      </a:r>
                      <a:endParaRPr lang="en-US" sz="1200" dirty="0"/>
                    </a:p>
                  </a:txBody>
                  <a:tcPr marT="45711" marB="45711"/>
                </a:tc>
              </a:tr>
              <a:tr h="274301">
                <a:tc>
                  <a:txBody>
                    <a:bodyPr/>
                    <a:lstStyle/>
                    <a:p>
                      <a:r>
                        <a:rPr lang="en-US" sz="1200" dirty="0" smtClean="0"/>
                        <a:t>Read contents of </a:t>
                      </a:r>
                      <a:r>
                        <a:rPr lang="en-US" sz="1200" dirty="0" err="1" smtClean="0"/>
                        <a:t>Mircosoft</a:t>
                      </a:r>
                      <a:r>
                        <a:rPr lang="en-US" sz="1200" dirty="0" smtClean="0"/>
                        <a:t> Outlook PST files</a:t>
                      </a:r>
                      <a:endParaRPr lang="en-US" sz="1200" dirty="0"/>
                    </a:p>
                  </a:txBody>
                  <a:tcPr marT="45711" marB="45711"/>
                </a:tc>
                <a:tc>
                  <a:txBody>
                    <a:bodyPr/>
                    <a:lstStyle/>
                    <a:p>
                      <a:r>
                        <a:rPr lang="en-US" sz="1200" dirty="0" err="1" smtClean="0"/>
                        <a:t>readpst</a:t>
                      </a:r>
                      <a:endParaRPr lang="en-US" sz="1200" dirty="0"/>
                    </a:p>
                  </a:txBody>
                  <a:tcPr marT="45711" marB="45711"/>
                </a:tc>
              </a:tr>
              <a:tr h="274301">
                <a:tc>
                  <a:txBody>
                    <a:bodyPr/>
                    <a:lstStyle/>
                    <a:p>
                      <a:r>
                        <a:rPr lang="en-US" sz="1200" dirty="0" smtClean="0"/>
                        <a:t>Examine embedded</a:t>
                      </a:r>
                      <a:r>
                        <a:rPr lang="en-US" sz="1200" baseline="0" dirty="0" smtClean="0"/>
                        <a:t> header information in images</a:t>
                      </a:r>
                      <a:endParaRPr lang="en-US" sz="1200" dirty="0"/>
                    </a:p>
                  </a:txBody>
                  <a:tcPr marT="45711" marB="45711"/>
                </a:tc>
                <a:tc>
                  <a:txBody>
                    <a:bodyPr/>
                    <a:lstStyle/>
                    <a:p>
                      <a:r>
                        <a:rPr lang="en-US" sz="1200" dirty="0" err="1" smtClean="0"/>
                        <a:t>pyExifToolGUI</a:t>
                      </a:r>
                      <a:endParaRPr lang="en-US" sz="1200" dirty="0"/>
                    </a:p>
                  </a:txBody>
                  <a:tcPr marT="45711" marB="45711"/>
                </a:tc>
              </a:tr>
              <a:tr h="274301">
                <a:tc>
                  <a:txBody>
                    <a:bodyPr/>
                    <a:lstStyle/>
                    <a:p>
                      <a:r>
                        <a:rPr lang="en-US" sz="1200" dirty="0" smtClean="0"/>
                        <a:t>Generate</a:t>
                      </a:r>
                      <a:r>
                        <a:rPr lang="en-US" sz="1200" baseline="0" dirty="0" smtClean="0"/>
                        <a:t> images of problematic disks or particular disk types</a:t>
                      </a:r>
                      <a:endParaRPr lang="en-US" sz="1200" dirty="0"/>
                    </a:p>
                  </a:txBody>
                  <a:tcPr marT="45711" marB="45711"/>
                </a:tc>
                <a:tc>
                  <a:txBody>
                    <a:bodyPr/>
                    <a:lstStyle/>
                    <a:p>
                      <a:r>
                        <a:rPr lang="en-US" sz="1200" dirty="0" err="1" smtClean="0"/>
                        <a:t>dd</a:t>
                      </a:r>
                      <a:r>
                        <a:rPr lang="en-US" sz="1200" dirty="0" smtClean="0"/>
                        <a:t>, </a:t>
                      </a:r>
                      <a:r>
                        <a:rPr lang="en-US" sz="1200" dirty="0" err="1" smtClean="0"/>
                        <a:t>dcfldd</a:t>
                      </a:r>
                      <a:r>
                        <a:rPr lang="en-US" sz="1200" dirty="0" smtClean="0"/>
                        <a:t>, </a:t>
                      </a:r>
                      <a:r>
                        <a:rPr lang="en-US" sz="1200" dirty="0" err="1" smtClean="0"/>
                        <a:t>ddrescue</a:t>
                      </a:r>
                      <a:r>
                        <a:rPr lang="en-US" sz="1200" dirty="0" smtClean="0"/>
                        <a:t>, </a:t>
                      </a:r>
                      <a:r>
                        <a:rPr lang="en-US" sz="1200" dirty="0" err="1" smtClean="0"/>
                        <a:t>cdrdao</a:t>
                      </a:r>
                      <a:r>
                        <a:rPr lang="en-US" sz="1200" dirty="0" smtClean="0"/>
                        <a:t> (in addition to Guymager)</a:t>
                      </a:r>
                      <a:endParaRPr lang="en-US" sz="1200" dirty="0"/>
                    </a:p>
                  </a:txBody>
                  <a:tcPr marT="45711" marB="45711"/>
                </a:tc>
              </a:tr>
              <a:tr h="298610">
                <a:tc>
                  <a:txBody>
                    <a:bodyPr/>
                    <a:lstStyle/>
                    <a:p>
                      <a:r>
                        <a:rPr lang="en-US" sz="1200" dirty="0" smtClean="0"/>
                        <a:t>Extract and analyze data from Windows Registry files</a:t>
                      </a:r>
                      <a:endParaRPr lang="en-US" sz="1200" dirty="0"/>
                    </a:p>
                  </a:txBody>
                  <a:tcPr marT="45711" marB="45711"/>
                </a:tc>
                <a:tc>
                  <a:txBody>
                    <a:bodyPr/>
                    <a:lstStyle/>
                    <a:p>
                      <a:r>
                        <a:rPr lang="en-US" sz="1200" dirty="0" err="1" smtClean="0"/>
                        <a:t>regripper</a:t>
                      </a:r>
                      <a:endParaRPr lang="en-US" sz="1200" dirty="0"/>
                    </a:p>
                  </a:txBody>
                  <a:tcPr marT="45711" marB="45711"/>
                </a:tc>
              </a:tr>
              <a:tr h="298610">
                <a:tc>
                  <a:txBody>
                    <a:bodyPr/>
                    <a:lstStyle/>
                    <a:p>
                      <a:r>
                        <a:rPr lang="en-US" sz="1200" dirty="0" smtClean="0"/>
                        <a:t>Identify files that are partially similar but not identical </a:t>
                      </a:r>
                      <a:endParaRPr lang="en-US" sz="1200" dirty="0"/>
                    </a:p>
                  </a:txBody>
                  <a:tcPr marT="45711" marB="45711"/>
                </a:tc>
                <a:tc>
                  <a:txBody>
                    <a:bodyPr/>
                    <a:lstStyle/>
                    <a:p>
                      <a:r>
                        <a:rPr lang="en-US" sz="1200" dirty="0" err="1" smtClean="0"/>
                        <a:t>sdhash</a:t>
                      </a:r>
                      <a:r>
                        <a:rPr lang="en-US" sz="1200" dirty="0" smtClean="0"/>
                        <a:t>, </a:t>
                      </a:r>
                      <a:r>
                        <a:rPr lang="en-US" sz="1200" dirty="0" err="1" smtClean="0"/>
                        <a:t>ssdeep</a:t>
                      </a:r>
                      <a:endParaRPr lang="en-US" sz="1200" dirty="0"/>
                    </a:p>
                  </a:txBody>
                  <a:tcPr marT="45711" marB="45711"/>
                </a:tc>
              </a:tr>
              <a:tr h="298610">
                <a:tc>
                  <a:txBody>
                    <a:bodyPr/>
                    <a:lstStyle/>
                    <a:p>
                      <a:r>
                        <a:rPr lang="en-US" sz="1200" dirty="0" smtClean="0"/>
                        <a:t>Package</a:t>
                      </a:r>
                      <a:r>
                        <a:rPr lang="en-US" sz="1200" baseline="0" dirty="0" smtClean="0"/>
                        <a:t> files for storage and/or transfer</a:t>
                      </a:r>
                      <a:endParaRPr lang="en-US" sz="1200" dirty="0"/>
                    </a:p>
                  </a:txBody>
                  <a:tcPr marT="45711" marB="45711"/>
                </a:tc>
                <a:tc>
                  <a:txBody>
                    <a:bodyPr/>
                    <a:lstStyle/>
                    <a:p>
                      <a:r>
                        <a:rPr lang="en-US" sz="1200" dirty="0" err="1" smtClean="0"/>
                        <a:t>BagIt</a:t>
                      </a:r>
                      <a:r>
                        <a:rPr lang="en-US" sz="1200" dirty="0" smtClean="0"/>
                        <a:t> (Java) library, Bagger </a:t>
                      </a:r>
                      <a:endParaRPr lang="en-US" sz="1200" dirty="0"/>
                    </a:p>
                  </a:txBody>
                  <a:tcPr marT="45711" marB="45711"/>
                </a:tc>
              </a:tr>
              <a:tr h="298610">
                <a:tc>
                  <a:txBody>
                    <a:bodyPr/>
                    <a:lstStyle/>
                    <a:p>
                      <a:r>
                        <a:rPr lang="en-US" sz="1200" dirty="0" smtClean="0"/>
                        <a:t>File preview (left-click</a:t>
                      </a:r>
                      <a:r>
                        <a:rPr lang="en-US" sz="1200" baseline="0" dirty="0" smtClean="0"/>
                        <a:t> on file then hit space bar</a:t>
                      </a:r>
                      <a:r>
                        <a:rPr lang="en-US" sz="1200" dirty="0" smtClean="0"/>
                        <a:t>)</a:t>
                      </a:r>
                      <a:endParaRPr lang="en-US" sz="1200" dirty="0"/>
                    </a:p>
                  </a:txBody>
                  <a:tcPr marT="45711" marB="45711"/>
                </a:tc>
                <a:tc>
                  <a:txBody>
                    <a:bodyPr/>
                    <a:lstStyle/>
                    <a:p>
                      <a:r>
                        <a:rPr lang="en-US" sz="1200" dirty="0" smtClean="0"/>
                        <a:t>gnome-sushi</a:t>
                      </a:r>
                      <a:endParaRPr lang="en-US" sz="1200" dirty="0"/>
                    </a:p>
                  </a:txBody>
                  <a:tcPr marT="45711" marB="45711"/>
                </a:tc>
              </a:tr>
              <a:tr h="274301">
                <a:tc>
                  <a:txBody>
                    <a:bodyPr/>
                    <a:lstStyle/>
                    <a:p>
                      <a:r>
                        <a:rPr lang="en-US" sz="1200" dirty="0" smtClean="0"/>
                        <a:t>Play</a:t>
                      </a:r>
                      <a:r>
                        <a:rPr lang="en-US" sz="1200" baseline="0" dirty="0" smtClean="0"/>
                        <a:t> and examine metadata from AV media files</a:t>
                      </a:r>
                      <a:endParaRPr lang="en-US" sz="1200" dirty="0"/>
                    </a:p>
                  </a:txBody>
                  <a:tcPr marT="45711" marB="45711"/>
                </a:tc>
                <a:tc>
                  <a:txBody>
                    <a:bodyPr/>
                    <a:lstStyle/>
                    <a:p>
                      <a:r>
                        <a:rPr lang="en-US" sz="1200" dirty="0" smtClean="0"/>
                        <a:t>VLC media player</a:t>
                      </a:r>
                      <a:endParaRPr lang="en-US" sz="1200" dirty="0"/>
                    </a:p>
                  </a:txBody>
                  <a:tcPr marT="45711" marB="45711"/>
                </a:tc>
              </a:tr>
              <a:tr h="298610">
                <a:tc>
                  <a:txBody>
                    <a:bodyPr/>
                    <a:lstStyle/>
                    <a:p>
                      <a:r>
                        <a:rPr lang="en-US" sz="1200" dirty="0" smtClean="0"/>
                        <a:t>Damaged/lost partition</a:t>
                      </a:r>
                      <a:r>
                        <a:rPr lang="en-US" sz="1200" baseline="0" dirty="0" smtClean="0"/>
                        <a:t> recovery</a:t>
                      </a:r>
                      <a:endParaRPr lang="en-US" sz="1200" dirty="0"/>
                    </a:p>
                  </a:txBody>
                  <a:tcPr marT="45711" marB="45711"/>
                </a:tc>
                <a:tc>
                  <a:txBody>
                    <a:bodyPr/>
                    <a:lstStyle/>
                    <a:p>
                      <a:r>
                        <a:rPr lang="en-US" sz="1200" dirty="0" err="1" smtClean="0"/>
                        <a:t>TestDisk</a:t>
                      </a:r>
                      <a:endParaRPr lang="en-US" sz="1200" dirty="0"/>
                    </a:p>
                  </a:txBody>
                  <a:tcPr marT="45711" marB="45711"/>
                </a:tc>
              </a:tr>
              <a:tr h="298610">
                <a:tc>
                  <a:txBody>
                    <a:bodyPr/>
                    <a:lstStyle/>
                    <a:p>
                      <a:r>
                        <a:rPr lang="en-US" sz="1200" dirty="0" smtClean="0"/>
                        <a:t>Damaged/lost</a:t>
                      </a:r>
                      <a:r>
                        <a:rPr lang="en-US" sz="1200" baseline="0" dirty="0" smtClean="0"/>
                        <a:t> file recovery</a:t>
                      </a:r>
                      <a:endParaRPr lang="en-US" sz="1200" dirty="0"/>
                    </a:p>
                  </a:txBody>
                  <a:tcPr marT="45711" marB="45711"/>
                </a:tc>
                <a:tc>
                  <a:txBody>
                    <a:bodyPr/>
                    <a:lstStyle/>
                    <a:p>
                      <a:r>
                        <a:rPr lang="en-US" sz="1200" dirty="0" err="1" smtClean="0"/>
                        <a:t>PhotoRec</a:t>
                      </a:r>
                      <a:endParaRPr lang="en-US" sz="1200" dirty="0"/>
                    </a:p>
                  </a:txBody>
                  <a:tcPr marT="45711" marB="45711"/>
                </a:tc>
              </a:tr>
              <a:tr h="288960">
                <a:tc>
                  <a:txBody>
                    <a:bodyPr/>
                    <a:lstStyle/>
                    <a:p>
                      <a:r>
                        <a:rPr lang="en-US" sz="1200" dirty="0" smtClean="0"/>
                        <a:t>Identify</a:t>
                      </a:r>
                      <a:r>
                        <a:rPr lang="en-US" sz="1200" baseline="0" dirty="0" smtClean="0"/>
                        <a:t> the filesystem on a disk</a:t>
                      </a:r>
                      <a:endParaRPr lang="en-US" sz="1200" dirty="0"/>
                    </a:p>
                  </a:txBody>
                  <a:tcPr marT="45711" marB="45711"/>
                </a:tc>
                <a:tc>
                  <a:txBody>
                    <a:bodyPr/>
                    <a:lstStyle/>
                    <a:p>
                      <a:r>
                        <a:rPr lang="en-US" sz="1200" dirty="0" err="1" smtClean="0"/>
                        <a:t>disktype</a:t>
                      </a:r>
                      <a:endParaRPr lang="en-US" sz="1200" dirty="0"/>
                    </a:p>
                  </a:txBody>
                  <a:tcPr marT="45711" marB="45711"/>
                </a:tc>
              </a:tr>
              <a:tr h="274317">
                <a:tc>
                  <a:txBody>
                    <a:bodyPr/>
                    <a:lstStyle/>
                    <a:p>
                      <a:r>
                        <a:rPr lang="en-US" sz="1200" dirty="0" smtClean="0"/>
                        <a:t>Index</a:t>
                      </a:r>
                      <a:r>
                        <a:rPr lang="en-US" sz="1200" baseline="0" dirty="0" smtClean="0"/>
                        <a:t> and search for keywords in documents</a:t>
                      </a:r>
                      <a:endParaRPr lang="en-US" sz="1200" dirty="0"/>
                    </a:p>
                  </a:txBody>
                  <a:tcPr marT="45719" marB="45719"/>
                </a:tc>
                <a:tc>
                  <a:txBody>
                    <a:bodyPr/>
                    <a:lstStyle/>
                    <a:p>
                      <a:r>
                        <a:rPr lang="en-US" sz="1200" dirty="0" err="1" smtClean="0"/>
                        <a:t>recoll</a:t>
                      </a:r>
                      <a:endParaRPr lang="en-US" sz="1200" dirty="0"/>
                    </a:p>
                  </a:txBody>
                  <a:tcPr marT="45719" marB="45719"/>
                </a:tc>
              </a:tr>
              <a:tr h="274317">
                <a:tc>
                  <a:txBody>
                    <a:bodyPr/>
                    <a:lstStyle/>
                    <a:p>
                      <a:r>
                        <a:rPr lang="en-US" sz="1200" dirty="0" smtClean="0"/>
                        <a:t>Find blacklist data by using hashes calculated from hash blocks</a:t>
                      </a:r>
                      <a:endParaRPr lang="en-US" sz="1200" dirty="0"/>
                    </a:p>
                  </a:txBody>
                  <a:tcPr marT="45719" marB="45719"/>
                </a:tc>
                <a:tc>
                  <a:txBody>
                    <a:bodyPr/>
                    <a:lstStyle/>
                    <a:p>
                      <a:r>
                        <a:rPr lang="en-US" sz="1200" dirty="0" err="1" smtClean="0"/>
                        <a:t>hashdb</a:t>
                      </a:r>
                      <a:endParaRPr lang="en-US" sz="1200" dirty="0"/>
                    </a:p>
                  </a:txBody>
                  <a:tcPr marT="45719" marB="45719"/>
                </a:tc>
              </a:tr>
              <a:tr h="274317">
                <a:tc>
                  <a:txBody>
                    <a:bodyPr/>
                    <a:lstStyle/>
                    <a:p>
                      <a:r>
                        <a:rPr lang="en-US" sz="1200" dirty="0" smtClean="0"/>
                        <a:t>Generate hashes of files and blocks</a:t>
                      </a:r>
                      <a:endParaRPr lang="en-US" sz="1200" dirty="0"/>
                    </a:p>
                  </a:txBody>
                  <a:tcPr marT="45719" marB="45719"/>
                </a:tc>
                <a:tc>
                  <a:txBody>
                    <a:bodyPr/>
                    <a:lstStyle/>
                    <a:p>
                      <a:r>
                        <a:rPr lang="en-US" sz="1200" dirty="0" smtClean="0"/>
                        <a:t>md5deep (more </a:t>
                      </a:r>
                      <a:r>
                        <a:rPr lang="en-US" sz="1200" baseline="0" dirty="0" smtClean="0"/>
                        <a:t>features than md5sum)</a:t>
                      </a:r>
                      <a:endParaRPr lang="en-US" sz="1200" dirty="0"/>
                    </a:p>
                  </a:txBody>
                  <a:tcPr marT="45719" marB="45719"/>
                </a:tc>
              </a:tr>
            </a:tbl>
          </a:graphicData>
        </a:graphic>
      </p:graphicFrame>
    </p:spTree>
    <p:extLst>
      <p:ext uri="{BB962C8B-B14F-4D97-AF65-F5344CB8AC3E}">
        <p14:creationId xmlns:p14="http://schemas.microsoft.com/office/powerpoint/2010/main" val="14428347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Content Placeholder 1"/>
          <p:cNvSpPr>
            <a:spLocks noGrp="1"/>
          </p:cNvSpPr>
          <p:nvPr>
            <p:ph idx="1"/>
          </p:nvPr>
        </p:nvSpPr>
        <p:spPr>
          <a:xfrm>
            <a:off x="457199" y="1181100"/>
            <a:ext cx="8475663" cy="3886200"/>
          </a:xfrm>
        </p:spPr>
        <p:txBody>
          <a:bodyPr/>
          <a:lstStyle/>
          <a:p>
            <a:r>
              <a:rPr lang="en-US" altLang="en-US" sz="2600" dirty="0" smtClean="0"/>
              <a:t>stringing tools together</a:t>
            </a:r>
          </a:p>
          <a:p>
            <a:r>
              <a:rPr lang="en-US" altLang="en-US" sz="2600" dirty="0" smtClean="0"/>
              <a:t>performing batch operations</a:t>
            </a:r>
          </a:p>
          <a:p>
            <a:r>
              <a:rPr lang="en-US" altLang="en-US" sz="2600" dirty="0" smtClean="0"/>
              <a:t>changing parameters from their default values</a:t>
            </a:r>
          </a:p>
          <a:p>
            <a:r>
              <a:rPr lang="en-US" altLang="en-US" sz="2600" dirty="0" smtClean="0"/>
              <a:t>using tools that are only available through the command line (no GUI) </a:t>
            </a:r>
          </a:p>
        </p:txBody>
      </p:sp>
      <p:sp>
        <p:nvSpPr>
          <p:cNvPr id="114691" name="Title 2"/>
          <p:cNvSpPr>
            <a:spLocks noGrp="1"/>
          </p:cNvSpPr>
          <p:nvPr>
            <p:ph type="title"/>
          </p:nvPr>
        </p:nvSpPr>
        <p:spPr>
          <a:xfrm>
            <a:off x="457200" y="-76200"/>
            <a:ext cx="8229600" cy="1371600"/>
          </a:xfrm>
        </p:spPr>
        <p:txBody>
          <a:bodyPr>
            <a:normAutofit/>
          </a:bodyPr>
          <a:lstStyle/>
          <a:p>
            <a:r>
              <a:rPr lang="en-US" altLang="en-US" sz="3000" dirty="0" smtClean="0"/>
              <a:t>Command Line Operations – Open Up Many More Possibilities</a:t>
            </a:r>
          </a:p>
        </p:txBody>
      </p:sp>
      <p:pic>
        <p:nvPicPr>
          <p:cNvPr id="114692"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4782" y="3352800"/>
            <a:ext cx="5990617" cy="312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572966" y="4685489"/>
            <a:ext cx="1371600" cy="53340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mtClean="0">
              <a:solidFill>
                <a:srgbClr val="FFFFFF"/>
              </a:solidFill>
              <a:latin typeface="Calibri" panose="020F0502020204030204" pitchFamily="34" charset="0"/>
            </a:endParaRPr>
          </a:p>
        </p:txBody>
      </p:sp>
    </p:spTree>
    <p:extLst>
      <p:ext uri="{BB962C8B-B14F-4D97-AF65-F5344CB8AC3E}">
        <p14:creationId xmlns:p14="http://schemas.microsoft.com/office/powerpoint/2010/main" val="34184722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normAutofit fontScale="90000"/>
          </a:bodyPr>
          <a:lstStyle/>
          <a:p>
            <a:r>
              <a:rPr lang="en-US" altLang="en-US" sz="4800" smtClean="0"/>
              <a:t>End User Access Scenarios</a:t>
            </a:r>
          </a:p>
        </p:txBody>
      </p:sp>
      <p:sp>
        <p:nvSpPr>
          <p:cNvPr id="115715" name="Content Placeholder 2"/>
          <p:cNvSpPr>
            <a:spLocks noGrp="1"/>
          </p:cNvSpPr>
          <p:nvPr>
            <p:ph idx="1"/>
          </p:nvPr>
        </p:nvSpPr>
        <p:spPr>
          <a:xfrm>
            <a:off x="628650" y="1828800"/>
            <a:ext cx="8058150" cy="3886200"/>
          </a:xfrm>
        </p:spPr>
        <p:txBody>
          <a:bodyPr/>
          <a:lstStyle/>
          <a:p>
            <a:r>
              <a:rPr lang="en-US" altLang="en-US" dirty="0" smtClean="0"/>
              <a:t>Virtualization and emulation</a:t>
            </a:r>
          </a:p>
          <a:p>
            <a:r>
              <a:rPr lang="en-US" altLang="en-US" dirty="0" smtClean="0"/>
              <a:t>Mounting the original filesystem</a:t>
            </a:r>
          </a:p>
          <a:p>
            <a:r>
              <a:rPr lang="en-US" altLang="en-US" dirty="0" smtClean="0"/>
              <a:t>Accessing (but not mounting) disk images using forensics software</a:t>
            </a:r>
          </a:p>
          <a:p>
            <a:r>
              <a:rPr lang="en-US" altLang="en-US" dirty="0" smtClean="0"/>
              <a:t>Remote, dynamic access to disk image contents</a:t>
            </a:r>
          </a:p>
          <a:p>
            <a:r>
              <a:rPr lang="en-US" altLang="en-US" dirty="0" smtClean="0"/>
              <a:t>Cross-drive analysis</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107</a:t>
            </a:fld>
            <a:endParaRPr lang="en-US"/>
          </a:p>
        </p:txBody>
      </p:sp>
    </p:spTree>
    <p:extLst>
      <p:ext uri="{BB962C8B-B14F-4D97-AF65-F5344CB8AC3E}">
        <p14:creationId xmlns:p14="http://schemas.microsoft.com/office/powerpoint/2010/main" val="88543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Content Placeholder 2"/>
          <p:cNvSpPr>
            <a:spLocks noGrp="1"/>
          </p:cNvSpPr>
          <p:nvPr>
            <p:ph idx="1"/>
          </p:nvPr>
        </p:nvSpPr>
        <p:spPr>
          <a:xfrm>
            <a:off x="466928" y="1265238"/>
            <a:ext cx="8372272" cy="4856702"/>
          </a:xfrm>
        </p:spPr>
        <p:txBody>
          <a:bodyPr>
            <a:normAutofit fontScale="85000" lnSpcReduction="10000"/>
          </a:bodyPr>
          <a:lstStyle/>
          <a:p>
            <a:pPr>
              <a:lnSpc>
                <a:spcPct val="110000"/>
              </a:lnSpc>
            </a:pPr>
            <a:r>
              <a:rPr lang="en-US" altLang="en-US" sz="2600" dirty="0" smtClean="0"/>
              <a:t>Two-year project (October 1, 2014 – September 30, 2016) at School of Information and Library Science, University of North Carolina at Chapel Hill</a:t>
            </a:r>
          </a:p>
          <a:p>
            <a:pPr>
              <a:lnSpc>
                <a:spcPct val="110000"/>
              </a:lnSpc>
            </a:pPr>
            <a:r>
              <a:rPr lang="en-US" altLang="en-US" sz="2600" dirty="0" smtClean="0"/>
              <a:t>Funded by Andrew W. Mellon Foundation</a:t>
            </a:r>
          </a:p>
          <a:p>
            <a:pPr>
              <a:lnSpc>
                <a:spcPct val="110000"/>
              </a:lnSpc>
            </a:pPr>
            <a:r>
              <a:rPr lang="en-US" altLang="en-US" sz="2600" dirty="0" smtClean="0"/>
              <a:t>Developing open-source software to support access to disk images. Core areas of focus: </a:t>
            </a:r>
          </a:p>
          <a:p>
            <a:pPr lvl="1">
              <a:lnSpc>
                <a:spcPct val="110000"/>
              </a:lnSpc>
            </a:pPr>
            <a:r>
              <a:rPr lang="en-US" altLang="en-US" sz="2600" dirty="0" smtClean="0"/>
              <a:t>Tools and reusable libraries to support web access services for disk images</a:t>
            </a:r>
          </a:p>
          <a:p>
            <a:pPr lvl="1">
              <a:lnSpc>
                <a:spcPct val="110000"/>
              </a:lnSpc>
            </a:pPr>
            <a:r>
              <a:rPr lang="en-US" altLang="en-US" sz="2600" dirty="0" smtClean="0"/>
              <a:t>Analyzing contents of file systems and associated metadata</a:t>
            </a:r>
          </a:p>
          <a:p>
            <a:pPr lvl="1">
              <a:lnSpc>
                <a:spcPct val="110000"/>
              </a:lnSpc>
            </a:pPr>
            <a:r>
              <a:rPr lang="en-US" altLang="en-US" sz="2600" dirty="0" smtClean="0"/>
              <a:t>Redacting complex born-digital objects (disk images)</a:t>
            </a:r>
          </a:p>
          <a:p>
            <a:pPr lvl="1">
              <a:lnSpc>
                <a:spcPct val="110000"/>
              </a:lnSpc>
            </a:pPr>
            <a:r>
              <a:rPr lang="en-US" altLang="en-US" sz="2600" dirty="0" smtClean="0"/>
              <a:t>Emulated access to data from disk images</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108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21" y="214080"/>
            <a:ext cx="8469086" cy="1051158"/>
          </a:xfrm>
          <a:prstGeom prst="rect">
            <a:avLst/>
          </a:prstGeom>
        </p:spPr>
      </p:pic>
    </p:spTree>
    <p:extLst>
      <p:ext uri="{BB962C8B-B14F-4D97-AF65-F5344CB8AC3E}">
        <p14:creationId xmlns:p14="http://schemas.microsoft.com/office/powerpoint/2010/main" val="3987981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730250" y="168405"/>
            <a:ext cx="7423150" cy="719137"/>
          </a:xfrm>
        </p:spPr>
        <p:txBody>
          <a:bodyPr>
            <a:normAutofit/>
          </a:bodyPr>
          <a:lstStyle/>
          <a:p>
            <a:r>
              <a:rPr lang="en-US" altLang="en-US" sz="4000" dirty="0" err="1" smtClean="0"/>
              <a:t>BitCurator</a:t>
            </a:r>
            <a:r>
              <a:rPr lang="en-US" altLang="en-US" sz="4000" dirty="0" smtClean="0"/>
              <a:t> Access Team</a:t>
            </a:r>
          </a:p>
        </p:txBody>
      </p:sp>
      <p:pic>
        <p:nvPicPr>
          <p:cNvPr id="117764" name="Picture 2" descr="Cal L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105" y="1800293"/>
            <a:ext cx="10668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5" name="Picture 6" descr="Kam Woo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05" y="3559243"/>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6" name="Picture 8" descr="http://www.bitcurator.net/wp-content/uploads/2012/05/alex-150x1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855" y="1800292"/>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7"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40855" y="3559243"/>
            <a:ext cx="10604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109</a:t>
            </a:fld>
            <a:endParaRPr lang="en-US"/>
          </a:p>
        </p:txBody>
      </p:sp>
      <p:sp>
        <p:nvSpPr>
          <p:cNvPr id="4" name="Rectangle 3"/>
          <p:cNvSpPr/>
          <p:nvPr/>
        </p:nvSpPr>
        <p:spPr>
          <a:xfrm>
            <a:off x="1800137" y="1846459"/>
            <a:ext cx="2745922" cy="1015663"/>
          </a:xfrm>
          <a:prstGeom prst="rect">
            <a:avLst/>
          </a:prstGeom>
        </p:spPr>
        <p:txBody>
          <a:bodyPr wrap="square">
            <a:spAutoFit/>
          </a:bodyPr>
          <a:lstStyle/>
          <a:p>
            <a:pPr>
              <a:defRPr/>
            </a:pPr>
            <a:r>
              <a:rPr lang="en-US" sz="2000" b="1" dirty="0">
                <a:latin typeface="+mj-lt"/>
                <a:cs typeface="Arial" charset="0"/>
              </a:rPr>
              <a:t>Cal </a:t>
            </a:r>
            <a:r>
              <a:rPr lang="en-US" sz="2000" b="1" dirty="0" smtClean="0">
                <a:latin typeface="+mj-lt"/>
                <a:cs typeface="Arial" charset="0"/>
              </a:rPr>
              <a:t>Lee</a:t>
            </a:r>
            <a:endParaRPr lang="en-US" sz="2000" dirty="0" smtClean="0">
              <a:latin typeface="+mj-lt"/>
              <a:cs typeface="Arial" charset="0"/>
            </a:endParaRPr>
          </a:p>
          <a:p>
            <a:pPr>
              <a:defRPr/>
            </a:pPr>
            <a:r>
              <a:rPr lang="en-US" sz="2000" dirty="0" smtClean="0">
                <a:latin typeface="+mj-lt"/>
                <a:cs typeface="Arial" charset="0"/>
              </a:rPr>
              <a:t>Principal </a:t>
            </a:r>
            <a:r>
              <a:rPr lang="en-US" sz="2000" dirty="0">
                <a:latin typeface="+mj-lt"/>
                <a:cs typeface="Arial" charset="0"/>
              </a:rPr>
              <a:t>investigator</a:t>
            </a:r>
          </a:p>
        </p:txBody>
      </p:sp>
      <p:sp>
        <p:nvSpPr>
          <p:cNvPr id="5" name="Rectangle 4"/>
          <p:cNvSpPr/>
          <p:nvPr/>
        </p:nvSpPr>
        <p:spPr>
          <a:xfrm>
            <a:off x="1800137" y="3559243"/>
            <a:ext cx="2221554" cy="1015663"/>
          </a:xfrm>
          <a:prstGeom prst="rect">
            <a:avLst/>
          </a:prstGeom>
        </p:spPr>
        <p:txBody>
          <a:bodyPr wrap="square">
            <a:spAutoFit/>
          </a:bodyPr>
          <a:lstStyle/>
          <a:p>
            <a:pPr>
              <a:defRPr/>
            </a:pPr>
            <a:r>
              <a:rPr lang="en-US" sz="2000" b="1" dirty="0">
                <a:latin typeface="+mj-lt"/>
                <a:cs typeface="Arial" charset="0"/>
              </a:rPr>
              <a:t>Kam </a:t>
            </a:r>
            <a:r>
              <a:rPr lang="en-US" sz="2000" b="1" dirty="0" smtClean="0">
                <a:latin typeface="+mj-lt"/>
                <a:cs typeface="Arial" charset="0"/>
              </a:rPr>
              <a:t>Woods</a:t>
            </a:r>
            <a:r>
              <a:rPr lang="en-US" sz="2000" dirty="0" smtClean="0">
                <a:latin typeface="+mj-lt"/>
                <a:cs typeface="Arial" charset="0"/>
              </a:rPr>
              <a:t> </a:t>
            </a:r>
            <a:r>
              <a:rPr lang="en-US" sz="2000" dirty="0">
                <a:latin typeface="+mj-lt"/>
                <a:cs typeface="Arial" charset="0"/>
              </a:rPr>
              <a:t>Technical Lead and Co-PI</a:t>
            </a:r>
          </a:p>
        </p:txBody>
      </p:sp>
      <p:sp>
        <p:nvSpPr>
          <p:cNvPr id="6" name="Rectangle 5"/>
          <p:cNvSpPr/>
          <p:nvPr/>
        </p:nvSpPr>
        <p:spPr>
          <a:xfrm>
            <a:off x="5376278" y="1848197"/>
            <a:ext cx="3469405" cy="707886"/>
          </a:xfrm>
          <a:prstGeom prst="rect">
            <a:avLst/>
          </a:prstGeom>
        </p:spPr>
        <p:txBody>
          <a:bodyPr wrap="square">
            <a:spAutoFit/>
          </a:bodyPr>
          <a:lstStyle/>
          <a:p>
            <a:pPr>
              <a:defRPr/>
            </a:pPr>
            <a:r>
              <a:rPr lang="en-US" sz="2000" b="1" dirty="0">
                <a:latin typeface="+mj-lt"/>
                <a:cs typeface="Arial" charset="0"/>
              </a:rPr>
              <a:t>Alex </a:t>
            </a:r>
            <a:r>
              <a:rPr lang="en-US" sz="2000" b="1" dirty="0" err="1">
                <a:latin typeface="+mj-lt"/>
                <a:cs typeface="Arial" charset="0"/>
              </a:rPr>
              <a:t>Chassanoff</a:t>
            </a:r>
            <a:r>
              <a:rPr lang="en-US" sz="2000" b="1" dirty="0">
                <a:latin typeface="+mj-lt"/>
                <a:cs typeface="Arial" charset="0"/>
              </a:rPr>
              <a:t> </a:t>
            </a:r>
            <a:r>
              <a:rPr lang="en-US" sz="2000" dirty="0" smtClean="0">
                <a:latin typeface="+mj-lt"/>
                <a:cs typeface="Arial" charset="0"/>
              </a:rPr>
              <a:t> </a:t>
            </a:r>
            <a:r>
              <a:rPr lang="en-US" sz="2000" dirty="0">
                <a:latin typeface="+mj-lt"/>
                <a:cs typeface="Arial" charset="0"/>
              </a:rPr>
              <a:t>Project Manager</a:t>
            </a:r>
          </a:p>
        </p:txBody>
      </p:sp>
      <p:sp>
        <p:nvSpPr>
          <p:cNvPr id="7" name="Rectangle 6"/>
          <p:cNvSpPr/>
          <p:nvPr/>
        </p:nvSpPr>
        <p:spPr>
          <a:xfrm>
            <a:off x="5392085" y="3559243"/>
            <a:ext cx="3300573" cy="707886"/>
          </a:xfrm>
          <a:prstGeom prst="rect">
            <a:avLst/>
          </a:prstGeom>
        </p:spPr>
        <p:txBody>
          <a:bodyPr wrap="square">
            <a:spAutoFit/>
          </a:bodyPr>
          <a:lstStyle/>
          <a:p>
            <a:pPr>
              <a:defRPr/>
            </a:pPr>
            <a:r>
              <a:rPr lang="en-US" sz="2000" b="1" dirty="0" err="1">
                <a:latin typeface="+mj-lt"/>
                <a:cs typeface="Arial" charset="0"/>
              </a:rPr>
              <a:t>Sunitha</a:t>
            </a:r>
            <a:r>
              <a:rPr lang="en-US" sz="2000" b="1" dirty="0">
                <a:latin typeface="+mj-lt"/>
                <a:cs typeface="Arial" charset="0"/>
              </a:rPr>
              <a:t> </a:t>
            </a:r>
            <a:r>
              <a:rPr lang="en-US" sz="2000" b="1" dirty="0" err="1">
                <a:latin typeface="+mj-lt"/>
                <a:cs typeface="Arial" charset="0"/>
              </a:rPr>
              <a:t>Misra</a:t>
            </a:r>
            <a:r>
              <a:rPr lang="en-US" sz="2000" b="1" dirty="0">
                <a:latin typeface="+mj-lt"/>
                <a:cs typeface="Arial" charset="0"/>
              </a:rPr>
              <a:t> </a:t>
            </a:r>
            <a:r>
              <a:rPr lang="en-US" sz="2000" dirty="0" smtClean="0">
                <a:latin typeface="+mj-lt"/>
                <a:cs typeface="Arial" charset="0"/>
              </a:rPr>
              <a:t>Software </a:t>
            </a:r>
            <a:r>
              <a:rPr lang="en-US" sz="2000" dirty="0">
                <a:latin typeface="+mj-lt"/>
                <a:cs typeface="Arial" charset="0"/>
              </a:rPr>
              <a:t>Developer</a:t>
            </a:r>
          </a:p>
        </p:txBody>
      </p:sp>
    </p:spTree>
    <p:extLst>
      <p:ext uri="{BB962C8B-B14F-4D97-AF65-F5344CB8AC3E}">
        <p14:creationId xmlns:p14="http://schemas.microsoft.com/office/powerpoint/2010/main" val="3282421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a:spLocks noChangeArrowheads="1"/>
          </p:cNvSpPr>
          <p:nvPr/>
        </p:nvSpPr>
        <p:spPr bwMode="auto">
          <a:xfrm>
            <a:off x="287338" y="163979"/>
            <a:ext cx="50961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latin typeface="+mj-lt"/>
                <a:ea typeface="ＭＳ Ｐゴシック" pitchFamily="34" charset="-128"/>
              </a:rPr>
              <a:t>Interaction Examples</a:t>
            </a:r>
          </a:p>
        </p:txBody>
      </p:sp>
      <p:sp>
        <p:nvSpPr>
          <p:cNvPr id="5" name="Rectangle 4"/>
          <p:cNvSpPr/>
          <p:nvPr/>
        </p:nvSpPr>
        <p:spPr>
          <a:xfrm>
            <a:off x="97277" y="5933872"/>
            <a:ext cx="2931673" cy="7733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148058557"/>
              </p:ext>
            </p:extLst>
          </p:nvPr>
        </p:nvGraphicFramePr>
        <p:xfrm>
          <a:off x="228600" y="819150"/>
          <a:ext cx="3003550" cy="5888041"/>
        </p:xfrm>
        <a:graphic>
          <a:graphicData uri="http://schemas.openxmlformats.org/drawingml/2006/table">
            <a:tbl>
              <a:tblPr/>
              <a:tblGrid>
                <a:gridCol w="3003550"/>
              </a:tblGrid>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Level</a:t>
                      </a:r>
                      <a:endPar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51627" marR="51627"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dirty="0" smtClean="0">
                          <a:ln>
                            <a:noFill/>
                          </a:ln>
                          <a:solidFill>
                            <a:srgbClr val="C4BD97"/>
                          </a:solidFill>
                          <a:effectLst/>
                          <a:latin typeface="Arial" panose="020B0604020202020204" pitchFamily="34" charset="0"/>
                          <a:cs typeface="Arial" panose="020B0604020202020204" pitchFamily="34" charset="0"/>
                        </a:rPr>
                        <a:t>Aggregation of objects</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Object or package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In-application rendering</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through filesystem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as “raw” bitstream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Sub-file data structure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2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Raw signal 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on physical medium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13338"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688" y="2159000"/>
            <a:ext cx="6361112"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917940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2373" y="838200"/>
            <a:ext cx="8605737" cy="4894634"/>
          </a:xfrm>
          <a:extLst/>
        </p:spPr>
        <p:txBody>
          <a:bodyPr numCol="2">
            <a:noAutofit/>
          </a:bodyPr>
          <a:lstStyle/>
          <a:p>
            <a:pPr indent="-230188">
              <a:buFont typeface="Arial" charset="0"/>
              <a:buChar char="•"/>
              <a:defRPr/>
            </a:pPr>
            <a:r>
              <a:rPr lang="en-US" sz="1700" dirty="0"/>
              <a:t>Geoffrey Brown, Indiana University </a:t>
            </a:r>
          </a:p>
          <a:p>
            <a:pPr indent="-230188">
              <a:buFont typeface="Arial" charset="0"/>
              <a:buChar char="•"/>
              <a:defRPr/>
            </a:pPr>
            <a:r>
              <a:rPr lang="en-US" sz="1700" dirty="0"/>
              <a:t>Mark Evans, History Associates </a:t>
            </a:r>
          </a:p>
          <a:p>
            <a:pPr indent="-230188">
              <a:buFont typeface="Arial" charset="0"/>
              <a:buChar char="•"/>
              <a:defRPr/>
            </a:pPr>
            <a:r>
              <a:rPr lang="en-US" sz="1700" dirty="0"/>
              <a:t>Erika Farr, Emory University </a:t>
            </a:r>
          </a:p>
          <a:p>
            <a:pPr indent="-230188">
              <a:buFont typeface="Arial" charset="0"/>
              <a:buChar char="•"/>
              <a:defRPr/>
            </a:pPr>
            <a:r>
              <a:rPr lang="en-US" sz="1700" dirty="0"/>
              <a:t>Matthew Farrell, Duke University </a:t>
            </a:r>
          </a:p>
          <a:p>
            <a:pPr indent="-230188">
              <a:buFont typeface="Arial" charset="0"/>
              <a:buChar char="•"/>
              <a:defRPr/>
            </a:pPr>
            <a:r>
              <a:rPr lang="en-US" sz="1700" dirty="0"/>
              <a:t>Brad Glisson, University of South Alabama </a:t>
            </a:r>
          </a:p>
          <a:p>
            <a:pPr indent="-230188">
              <a:buFont typeface="Arial" charset="0"/>
              <a:buChar char="•"/>
              <a:defRPr/>
            </a:pPr>
            <a:r>
              <a:rPr lang="en-US" sz="1700" dirty="0"/>
              <a:t>Matthew Kirschenbaum, Maryland Institute for Technology in the Humanities </a:t>
            </a:r>
            <a:endParaRPr lang="en-US" sz="1700" dirty="0" smtClean="0"/>
          </a:p>
          <a:p>
            <a:pPr indent="-230188">
              <a:buFont typeface="Arial" charset="0"/>
              <a:buChar char="•"/>
              <a:defRPr/>
            </a:pPr>
            <a:r>
              <a:rPr lang="en-US" sz="1700" dirty="0"/>
              <a:t>Susan </a:t>
            </a:r>
            <a:r>
              <a:rPr lang="en-US" sz="1700" dirty="0" err="1"/>
              <a:t>Malsbury</a:t>
            </a:r>
            <a:r>
              <a:rPr lang="en-US" sz="1700" dirty="0"/>
              <a:t>, New York Public Library </a:t>
            </a:r>
          </a:p>
          <a:p>
            <a:pPr indent="-230188">
              <a:buFont typeface="Arial" charset="0"/>
              <a:buChar char="•"/>
              <a:defRPr/>
            </a:pPr>
            <a:r>
              <a:rPr lang="en-US" sz="1700" dirty="0" smtClean="0"/>
              <a:t>Don </a:t>
            </a:r>
            <a:r>
              <a:rPr lang="en-US" sz="1700" dirty="0" err="1"/>
              <a:t>Mennerich</a:t>
            </a:r>
            <a:r>
              <a:rPr lang="en-US" sz="1700" dirty="0"/>
              <a:t>, New York </a:t>
            </a:r>
            <a:r>
              <a:rPr lang="en-US" sz="1700" dirty="0" smtClean="0"/>
              <a:t>University </a:t>
            </a:r>
          </a:p>
          <a:p>
            <a:pPr indent="-230188">
              <a:buFont typeface="Arial" charset="0"/>
              <a:buChar char="•"/>
              <a:defRPr/>
            </a:pPr>
            <a:r>
              <a:rPr lang="de-DE" sz="1700" dirty="0" smtClean="0"/>
              <a:t>Klaus </a:t>
            </a:r>
            <a:r>
              <a:rPr lang="de-DE" sz="1700" dirty="0"/>
              <a:t>Rechert, University of Freiburg </a:t>
            </a:r>
          </a:p>
          <a:p>
            <a:pPr indent="-230188">
              <a:buFont typeface="Arial" charset="0"/>
              <a:buChar char="•"/>
              <a:defRPr/>
            </a:pPr>
            <a:r>
              <a:rPr lang="en-US" sz="1700" dirty="0" smtClean="0"/>
              <a:t>Kari </a:t>
            </a:r>
            <a:r>
              <a:rPr lang="en-US" sz="1700" dirty="0"/>
              <a:t>Smith, Massachusetts Institute of Technology </a:t>
            </a:r>
          </a:p>
          <a:p>
            <a:pPr indent="-230188">
              <a:buFont typeface="Arial" charset="0"/>
              <a:buChar char="•"/>
              <a:defRPr/>
            </a:pPr>
            <a:r>
              <a:rPr lang="en-US" sz="1700" dirty="0"/>
              <a:t>Bradley Westbrook, ArchivesSpace </a:t>
            </a:r>
          </a:p>
          <a:p>
            <a:pPr indent="-230188">
              <a:buFont typeface="Arial" charset="0"/>
              <a:buChar char="•"/>
              <a:defRPr/>
            </a:pPr>
            <a:r>
              <a:rPr lang="en-US" sz="1700" dirty="0"/>
              <a:t>Doug White, National Institute of Standards and Technology </a:t>
            </a:r>
          </a:p>
          <a:p>
            <a:pPr indent="-230188">
              <a:buFont typeface="Arial" charset="0"/>
              <a:buChar char="•"/>
              <a:defRPr/>
            </a:pPr>
            <a:r>
              <a:rPr lang="en-US" sz="1700" dirty="0"/>
              <a:t>Carl Wilson, Open Planets Foundation </a:t>
            </a:r>
          </a:p>
        </p:txBody>
      </p:sp>
      <p:sp>
        <p:nvSpPr>
          <p:cNvPr id="118787" name="Title 2"/>
          <p:cNvSpPr>
            <a:spLocks noGrp="1"/>
          </p:cNvSpPr>
          <p:nvPr>
            <p:ph type="title"/>
          </p:nvPr>
        </p:nvSpPr>
        <p:spPr>
          <a:xfrm>
            <a:off x="457200" y="-228600"/>
            <a:ext cx="8229600" cy="1371600"/>
          </a:xfrm>
        </p:spPr>
        <p:txBody>
          <a:bodyPr/>
          <a:lstStyle/>
          <a:p>
            <a:r>
              <a:rPr lang="en-US" altLang="en-US" sz="3000" smtClean="0">
                <a:ea typeface="ＭＳ Ｐゴシック" pitchFamily="34" charset="-128"/>
              </a:rPr>
              <a:t>BitCurator Access Advisory Board</a:t>
            </a:r>
          </a:p>
        </p:txBody>
      </p:sp>
      <p:pic>
        <p:nvPicPr>
          <p:cNvPr id="118788" name="Picture 4" descr="C:\Users\callee\Documents\projects-active\bitcurator-access\advisory-board-mtg-2015-pictures\bitcurator-access-board-picture-20150108-less-gla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7796" y="2885871"/>
            <a:ext cx="3631505" cy="26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4" name="Slide Number Placeholder 3"/>
          <p:cNvSpPr>
            <a:spLocks noGrp="1"/>
          </p:cNvSpPr>
          <p:nvPr>
            <p:ph type="sldNum" sz="quarter" idx="12"/>
          </p:nvPr>
        </p:nvSpPr>
        <p:spPr/>
        <p:txBody>
          <a:bodyPr/>
          <a:lstStyle/>
          <a:p>
            <a:fld id="{91D11958-1960-4AC3-B3FE-C8FF6A01984A}" type="slidenum">
              <a:rPr lang="en-US" smtClean="0"/>
              <a:t>110</a:t>
            </a:fld>
            <a:endParaRPr lang="en-US"/>
          </a:p>
        </p:txBody>
      </p:sp>
    </p:spTree>
    <p:extLst>
      <p:ext uri="{BB962C8B-B14F-4D97-AF65-F5344CB8AC3E}">
        <p14:creationId xmlns:p14="http://schemas.microsoft.com/office/powerpoint/2010/main" val="21391991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redaction-optio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2286" y="696913"/>
            <a:ext cx="5540375" cy="587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1" name="Title 1"/>
          <p:cNvSpPr>
            <a:spLocks noGrp="1"/>
          </p:cNvSpPr>
          <p:nvPr>
            <p:ph type="title"/>
          </p:nvPr>
        </p:nvSpPr>
        <p:spPr>
          <a:xfrm>
            <a:off x="152400" y="31750"/>
            <a:ext cx="8832850" cy="874713"/>
          </a:xfrm>
        </p:spPr>
        <p:txBody>
          <a:bodyPr>
            <a:normAutofit fontScale="90000"/>
          </a:bodyPr>
          <a:lstStyle/>
          <a:p>
            <a:r>
              <a:rPr lang="en-US" altLang="en-US" sz="3600" dirty="0" smtClean="0"/>
              <a:t>Automated Redaction and Access Options</a:t>
            </a:r>
          </a:p>
        </p:txBody>
      </p:sp>
      <p:sp>
        <p:nvSpPr>
          <p:cNvPr id="119812" name="TextBox 1"/>
          <p:cNvSpPr txBox="1">
            <a:spLocks noChangeArrowheads="1"/>
          </p:cNvSpPr>
          <p:nvPr/>
        </p:nvSpPr>
        <p:spPr bwMode="auto">
          <a:xfrm>
            <a:off x="2912286" y="6569075"/>
            <a:ext cx="5826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err="1">
                <a:latin typeface="+mj-lt"/>
              </a:rPr>
              <a:t>EaaS</a:t>
            </a:r>
            <a:r>
              <a:rPr lang="en-US" altLang="en-US" sz="1400" dirty="0">
                <a:latin typeface="+mj-lt"/>
              </a:rPr>
              <a:t> = Emulation-as-a-Service. </a:t>
            </a:r>
            <a:r>
              <a:rPr lang="en-US" altLang="en-US" sz="1400" dirty="0">
                <a:latin typeface="+mj-lt"/>
                <a:hlinkClick r:id="rId3"/>
              </a:rPr>
              <a:t>http://bw-fla.uni-freiburg.de/</a:t>
            </a:r>
            <a:endParaRPr lang="en-US" altLang="en-US" sz="1400" dirty="0">
              <a:latin typeface="+mj-lt"/>
            </a:endParaRPr>
          </a:p>
        </p:txBody>
      </p:sp>
    </p:spTree>
    <p:extLst>
      <p:ext uri="{BB962C8B-B14F-4D97-AF65-F5344CB8AC3E}">
        <p14:creationId xmlns:p14="http://schemas.microsoft.com/office/powerpoint/2010/main" val="224728197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redaction-optio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2286" y="696913"/>
            <a:ext cx="5540375" cy="587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1" name="Title 1"/>
          <p:cNvSpPr>
            <a:spLocks noGrp="1"/>
          </p:cNvSpPr>
          <p:nvPr>
            <p:ph type="title"/>
          </p:nvPr>
        </p:nvSpPr>
        <p:spPr>
          <a:xfrm>
            <a:off x="152400" y="31750"/>
            <a:ext cx="8832850" cy="874713"/>
          </a:xfrm>
        </p:spPr>
        <p:txBody>
          <a:bodyPr>
            <a:normAutofit fontScale="90000"/>
          </a:bodyPr>
          <a:lstStyle/>
          <a:p>
            <a:r>
              <a:rPr lang="en-US" altLang="en-US" sz="3600" dirty="0" smtClean="0"/>
              <a:t>Automated Redaction and Access Options</a:t>
            </a:r>
          </a:p>
        </p:txBody>
      </p:sp>
      <p:sp>
        <p:nvSpPr>
          <p:cNvPr id="119812" name="TextBox 1"/>
          <p:cNvSpPr txBox="1">
            <a:spLocks noChangeArrowheads="1"/>
          </p:cNvSpPr>
          <p:nvPr/>
        </p:nvSpPr>
        <p:spPr bwMode="auto">
          <a:xfrm>
            <a:off x="2912286" y="6569075"/>
            <a:ext cx="5826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err="1">
                <a:latin typeface="+mj-lt"/>
              </a:rPr>
              <a:t>EaaS</a:t>
            </a:r>
            <a:r>
              <a:rPr lang="en-US" altLang="en-US" sz="1400" dirty="0">
                <a:latin typeface="+mj-lt"/>
              </a:rPr>
              <a:t> = Emulation-as-a-Service. </a:t>
            </a:r>
            <a:r>
              <a:rPr lang="en-US" altLang="en-US" sz="1400" dirty="0">
                <a:latin typeface="+mj-lt"/>
                <a:hlinkClick r:id="rId3"/>
              </a:rPr>
              <a:t>http://bw-fla.uni-freiburg.de/</a:t>
            </a:r>
            <a:endParaRPr lang="en-US" altLang="en-US" sz="1400" dirty="0">
              <a:latin typeface="+mj-lt"/>
            </a:endParaRPr>
          </a:p>
        </p:txBody>
      </p:sp>
      <p:sp>
        <p:nvSpPr>
          <p:cNvPr id="5" name="Oval 4"/>
          <p:cNvSpPr>
            <a:spLocks noChangeArrowheads="1"/>
          </p:cNvSpPr>
          <p:nvPr/>
        </p:nvSpPr>
        <p:spPr bwMode="auto">
          <a:xfrm>
            <a:off x="6468151" y="3963853"/>
            <a:ext cx="1733550" cy="723900"/>
          </a:xfrm>
          <a:prstGeom prst="ellipse">
            <a:avLst/>
          </a:prstGeom>
          <a:noFill/>
          <a:ln w="63500">
            <a:solidFill>
              <a:srgbClr val="C00000"/>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en-US" sz="1800" smtClean="0">
              <a:solidFill>
                <a:srgbClr val="FFFFFF"/>
              </a:solidFill>
            </a:endParaRPr>
          </a:p>
        </p:txBody>
      </p:sp>
    </p:spTree>
    <p:extLst>
      <p:ext uri="{BB962C8B-B14F-4D97-AF65-F5344CB8AC3E}">
        <p14:creationId xmlns:p14="http://schemas.microsoft.com/office/powerpoint/2010/main" val="36831089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a:xfrm>
            <a:off x="457200" y="228600"/>
            <a:ext cx="8229600" cy="711740"/>
          </a:xfrm>
        </p:spPr>
        <p:txBody>
          <a:bodyPr>
            <a:normAutofit/>
          </a:bodyPr>
          <a:lstStyle/>
          <a:p>
            <a:r>
              <a:rPr lang="en-US" altLang="en-US" sz="3600" dirty="0" smtClean="0"/>
              <a:t>BCA (</a:t>
            </a:r>
            <a:r>
              <a:rPr lang="en-US" altLang="en-US" sz="3600" dirty="0" err="1" smtClean="0"/>
              <a:t>BitCurator</a:t>
            </a:r>
            <a:r>
              <a:rPr lang="en-US" altLang="en-US" sz="3600" dirty="0" smtClean="0"/>
              <a:t> Access) Web Tools</a:t>
            </a:r>
          </a:p>
        </p:txBody>
      </p:sp>
      <p:sp>
        <p:nvSpPr>
          <p:cNvPr id="3" name="Content Placeholder 2"/>
          <p:cNvSpPr>
            <a:spLocks noGrp="1"/>
          </p:cNvSpPr>
          <p:nvPr>
            <p:ph idx="1"/>
          </p:nvPr>
        </p:nvSpPr>
        <p:spPr>
          <a:xfrm>
            <a:off x="431800" y="1108953"/>
            <a:ext cx="8407400" cy="4274259"/>
          </a:xfrm>
        </p:spPr>
        <p:txBody>
          <a:bodyPr>
            <a:normAutofit fontScale="70000" lnSpcReduction="20000"/>
          </a:bodyPr>
          <a:lstStyle/>
          <a:p>
            <a:pPr>
              <a:lnSpc>
                <a:spcPct val="120000"/>
              </a:lnSpc>
              <a:defRPr/>
            </a:pPr>
            <a:r>
              <a:rPr lang="en-US" sz="3300" dirty="0" smtClean="0"/>
              <a:t>Integrates </a:t>
            </a:r>
            <a:r>
              <a:rPr lang="en-US" sz="3300" dirty="0"/>
              <a:t>digital forensics </a:t>
            </a:r>
            <a:r>
              <a:rPr lang="en-US" sz="3300" dirty="0" smtClean="0"/>
              <a:t>software </a:t>
            </a:r>
            <a:r>
              <a:rPr lang="en-US" sz="3300" dirty="0"/>
              <a:t>libraries and lightweight </a:t>
            </a:r>
            <a:r>
              <a:rPr lang="en-US" sz="3300" dirty="0" smtClean="0"/>
              <a:t>web-services tools</a:t>
            </a:r>
          </a:p>
          <a:p>
            <a:pPr>
              <a:lnSpc>
                <a:spcPct val="120000"/>
              </a:lnSpc>
              <a:defRPr/>
            </a:pPr>
            <a:r>
              <a:rPr lang="en-US" sz="3300" dirty="0" smtClean="0"/>
              <a:t>Drop </a:t>
            </a:r>
            <a:r>
              <a:rPr lang="en-US" sz="3300" dirty="0"/>
              <a:t>disk images in a local or network-accessible location, start up the service, and start </a:t>
            </a:r>
            <a:r>
              <a:rPr lang="en-US" sz="3300" dirty="0" smtClean="0"/>
              <a:t>browsing</a:t>
            </a:r>
          </a:p>
          <a:p>
            <a:pPr>
              <a:lnSpc>
                <a:spcPct val="120000"/>
              </a:lnSpc>
              <a:defRPr/>
            </a:pPr>
            <a:r>
              <a:rPr lang="en-US" sz="3300" dirty="0" smtClean="0"/>
              <a:t>Most </a:t>
            </a:r>
            <a:r>
              <a:rPr lang="en-US" sz="3300" dirty="0"/>
              <a:t>analysis runs server-side (via </a:t>
            </a:r>
            <a:r>
              <a:rPr lang="en-US" sz="3300" dirty="0" err="1"/>
              <a:t>Sleuthkit</a:t>
            </a:r>
            <a:r>
              <a:rPr lang="en-US" sz="3300" dirty="0"/>
              <a:t> and DFXML Python bindings, among others</a:t>
            </a:r>
            <a:r>
              <a:rPr lang="en-US" sz="3300" dirty="0" smtClean="0"/>
              <a:t>)</a:t>
            </a:r>
          </a:p>
          <a:p>
            <a:pPr>
              <a:lnSpc>
                <a:spcPct val="120000"/>
              </a:lnSpc>
              <a:defRPr/>
            </a:pPr>
            <a:r>
              <a:rPr lang="en-US" sz="3300" dirty="0" smtClean="0"/>
              <a:t>Service </a:t>
            </a:r>
            <a:r>
              <a:rPr lang="en-US" sz="3300" dirty="0"/>
              <a:t>is database-agnostic (we’re using </a:t>
            </a:r>
            <a:r>
              <a:rPr lang="en-US" sz="3300" dirty="0" err="1" smtClean="0"/>
              <a:t>postgres</a:t>
            </a:r>
            <a:r>
              <a:rPr lang="en-US" sz="3300" dirty="0" smtClean="0"/>
              <a:t>)</a:t>
            </a:r>
          </a:p>
          <a:p>
            <a:pPr>
              <a:lnSpc>
                <a:spcPct val="120000"/>
              </a:lnSpc>
              <a:defRPr/>
            </a:pPr>
            <a:r>
              <a:rPr lang="en-US" sz="3300" dirty="0" smtClean="0"/>
              <a:t>Automatic </a:t>
            </a:r>
            <a:r>
              <a:rPr lang="en-US" sz="3300" dirty="0"/>
              <a:t>metadata production – Digital Forensics XML (DFXML), PREMIS, others)</a:t>
            </a:r>
            <a:r>
              <a:rPr lang="en-US" dirty="0"/>
              <a:t/>
            </a:r>
            <a:br>
              <a:rPr lang="en-US" dirty="0"/>
            </a:br>
            <a:endParaRPr lang="en-US" dirty="0"/>
          </a:p>
        </p:txBody>
      </p:sp>
      <p:sp>
        <p:nvSpPr>
          <p:cNvPr id="121860" name="TextBox 3"/>
          <p:cNvSpPr txBox="1">
            <a:spLocks noChangeArrowheads="1"/>
          </p:cNvSpPr>
          <p:nvPr/>
        </p:nvSpPr>
        <p:spPr bwMode="auto">
          <a:xfrm>
            <a:off x="3028950" y="4932584"/>
            <a:ext cx="5524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latin typeface="Arial" panose="020B0604020202020204" pitchFamily="34" charset="0"/>
                <a:hlinkClick r:id="rId2"/>
              </a:rPr>
              <a:t>https://github.com/kamwoods/bca-webtools</a:t>
            </a:r>
            <a:endParaRPr lang="en-US" altLang="en-US" sz="2000" b="1" dirty="0">
              <a:latin typeface="Arial" panose="020B0604020202020204" pitchFamily="34" charset="0"/>
            </a:endParaRPr>
          </a:p>
        </p:txBody>
      </p:sp>
      <p:sp>
        <p:nvSpPr>
          <p:cNvPr id="121861" name="TextBox 1"/>
          <p:cNvSpPr txBox="1">
            <a:spLocks noChangeArrowheads="1"/>
          </p:cNvSpPr>
          <p:nvPr/>
        </p:nvSpPr>
        <p:spPr bwMode="auto">
          <a:xfrm>
            <a:off x="457200" y="5482870"/>
            <a:ext cx="8470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err="1">
                <a:latin typeface="+mj-lt"/>
                <a:ea typeface="ＭＳ Ｐゴシック" pitchFamily="34" charset="-128"/>
              </a:rPr>
              <a:t>Sunitha</a:t>
            </a:r>
            <a:r>
              <a:rPr lang="en-US" altLang="en-US" sz="1400" dirty="0">
                <a:latin typeface="+mj-lt"/>
                <a:ea typeface="ＭＳ Ｐゴシック" pitchFamily="34" charset="-128"/>
              </a:rPr>
              <a:t> </a:t>
            </a:r>
            <a:r>
              <a:rPr lang="en-US" altLang="en-US" sz="1400" dirty="0" err="1">
                <a:latin typeface="+mj-lt"/>
                <a:ea typeface="ＭＳ Ｐゴシック" pitchFamily="34" charset="-128"/>
              </a:rPr>
              <a:t>Misra</a:t>
            </a:r>
            <a:r>
              <a:rPr lang="en-US" altLang="en-US" sz="1400" dirty="0">
                <a:latin typeface="+mj-lt"/>
                <a:ea typeface="ＭＳ Ｐゴシック" pitchFamily="34" charset="-128"/>
              </a:rPr>
              <a:t>, Christopher A. Lee, and Kam Woods, “A Web Service for File-Level Access to Disk Images,” </a:t>
            </a:r>
            <a:r>
              <a:rPr lang="en-US" altLang="en-US" sz="1400" i="1" dirty="0">
                <a:latin typeface="+mj-lt"/>
                <a:ea typeface="ＭＳ Ｐゴシック" pitchFamily="34" charset="-128"/>
              </a:rPr>
              <a:t>Code4Lib Journal 25 </a:t>
            </a:r>
            <a:r>
              <a:rPr lang="en-US" altLang="en-US" sz="1400" dirty="0">
                <a:latin typeface="+mj-lt"/>
                <a:ea typeface="ＭＳ Ｐゴシック" pitchFamily="34" charset="-128"/>
              </a:rPr>
              <a:t>(2014), </a:t>
            </a:r>
            <a:r>
              <a:rPr lang="en-US" altLang="en-US" sz="1400" dirty="0">
                <a:latin typeface="+mj-lt"/>
                <a:ea typeface="ＭＳ Ｐゴシック" pitchFamily="34" charset="-128"/>
                <a:hlinkClick r:id="rId3"/>
              </a:rPr>
              <a:t>http://journal.code4lib.org/articles/9773</a:t>
            </a:r>
            <a:endParaRPr lang="en-US" altLang="en-US" sz="1400" dirty="0">
              <a:latin typeface="+mj-lt"/>
              <a:ea typeface="ＭＳ Ｐゴシック" pitchFamily="34" charset="-128"/>
            </a:endParaRPr>
          </a:p>
        </p:txBody>
      </p:sp>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4" name="Slide Number Placeholder 3"/>
          <p:cNvSpPr>
            <a:spLocks noGrp="1"/>
          </p:cNvSpPr>
          <p:nvPr>
            <p:ph type="sldNum" sz="quarter" idx="12"/>
          </p:nvPr>
        </p:nvSpPr>
        <p:spPr/>
        <p:txBody>
          <a:bodyPr/>
          <a:lstStyle/>
          <a:p>
            <a:fld id="{91D11958-1960-4AC3-B3FE-C8FF6A01984A}" type="slidenum">
              <a:rPr lang="en-US" smtClean="0"/>
              <a:t>113</a:t>
            </a:fld>
            <a:endParaRPr lang="en-US"/>
          </a:p>
        </p:txBody>
      </p:sp>
    </p:spTree>
    <p:extLst>
      <p:ext uri="{BB962C8B-B14F-4D97-AF65-F5344CB8AC3E}">
        <p14:creationId xmlns:p14="http://schemas.microsoft.com/office/powerpoint/2010/main" val="28109465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942" y="0"/>
            <a:ext cx="72675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22820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3251"/>
            <a:ext cx="9144000"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1863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0813"/>
            <a:ext cx="9144000" cy="670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44300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 y="0"/>
            <a:ext cx="8788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74598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1" y="59991"/>
            <a:ext cx="8072336" cy="54475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6979" name="TextBox 4"/>
          <p:cNvSpPr txBox="1">
            <a:spLocks noChangeArrowheads="1"/>
          </p:cNvSpPr>
          <p:nvPr/>
        </p:nvSpPr>
        <p:spPr bwMode="auto">
          <a:xfrm>
            <a:off x="228601" y="5507579"/>
            <a:ext cx="8286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dirty="0">
                <a:latin typeface="+mj-lt"/>
              </a:rPr>
              <a:t>Source: Simson L. </a:t>
            </a:r>
            <a:r>
              <a:rPr lang="en-US" altLang="en-US" sz="1200" dirty="0" err="1">
                <a:latin typeface="+mj-lt"/>
              </a:rPr>
              <a:t>Garfinkel</a:t>
            </a:r>
            <a:r>
              <a:rPr lang="en-US" altLang="en-US" sz="1200" dirty="0">
                <a:latin typeface="+mj-lt"/>
              </a:rPr>
              <a:t>, “Forensic Feature Extraction and Cross-Drive Analysis,” Digital Forensics Research Workshop, August 15, 2006.</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118</a:t>
            </a:fld>
            <a:endParaRPr lang="en-US"/>
          </a:p>
        </p:txBody>
      </p:sp>
    </p:spTree>
    <p:extLst>
      <p:ext uri="{BB962C8B-B14F-4D97-AF65-F5344CB8AC3E}">
        <p14:creationId xmlns:p14="http://schemas.microsoft.com/office/powerpoint/2010/main" val="21165885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a:xfrm>
            <a:off x="457200" y="228600"/>
            <a:ext cx="8229600" cy="1143000"/>
          </a:xfrm>
        </p:spPr>
        <p:txBody>
          <a:bodyPr/>
          <a:lstStyle/>
          <a:p>
            <a:r>
              <a:rPr lang="en-US" altLang="en-US" dirty="0" smtClean="0"/>
              <a:t>Audiovisual Forensics</a:t>
            </a:r>
          </a:p>
        </p:txBody>
      </p:sp>
      <p:sp>
        <p:nvSpPr>
          <p:cNvPr id="3" name="Content Placeholder 2"/>
          <p:cNvSpPr>
            <a:spLocks noGrp="1"/>
          </p:cNvSpPr>
          <p:nvPr>
            <p:ph idx="1"/>
          </p:nvPr>
        </p:nvSpPr>
        <p:spPr>
          <a:xfrm>
            <a:off x="431800" y="1225685"/>
            <a:ext cx="8407400" cy="4811949"/>
          </a:xfrm>
        </p:spPr>
        <p:txBody>
          <a:bodyPr>
            <a:normAutofit fontScale="55000" lnSpcReduction="20000"/>
          </a:bodyPr>
          <a:lstStyle/>
          <a:p>
            <a:pPr>
              <a:lnSpc>
                <a:spcPct val="120000"/>
              </a:lnSpc>
              <a:defRPr/>
            </a:pPr>
            <a:r>
              <a:rPr lang="en-US" sz="3300" dirty="0" smtClean="0"/>
              <a:t>Traditionally has relied on specialized commercial software suites</a:t>
            </a:r>
          </a:p>
          <a:p>
            <a:pPr lvl="1">
              <a:lnSpc>
                <a:spcPct val="120000"/>
              </a:lnSpc>
              <a:buFont typeface="Arial" panose="020B0604020202020204" pitchFamily="34" charset="0"/>
              <a:buChar char="•"/>
              <a:defRPr/>
            </a:pPr>
            <a:r>
              <a:rPr lang="en-US" sz="3300" dirty="0" smtClean="0"/>
              <a:t>Metadata extraction, stills and/or relevant content extraction, enhancement</a:t>
            </a:r>
          </a:p>
          <a:p>
            <a:pPr>
              <a:lnSpc>
                <a:spcPct val="120000"/>
              </a:lnSpc>
              <a:defRPr/>
            </a:pPr>
            <a:r>
              <a:rPr lang="en-US" sz="3300" dirty="0" smtClean="0"/>
              <a:t>Problems:</a:t>
            </a:r>
          </a:p>
          <a:p>
            <a:pPr lvl="1">
              <a:lnSpc>
                <a:spcPct val="120000"/>
              </a:lnSpc>
              <a:buFont typeface="Arial" panose="020B0604020202020204" pitchFamily="34" charset="0"/>
              <a:buChar char="•"/>
              <a:defRPr/>
            </a:pPr>
            <a:r>
              <a:rPr lang="en-US" sz="3300" dirty="0" smtClean="0"/>
              <a:t>Much content produced by consumer-grade equipment in proprietary video and audio formats</a:t>
            </a:r>
          </a:p>
          <a:p>
            <a:pPr lvl="1">
              <a:lnSpc>
                <a:spcPct val="120000"/>
              </a:lnSpc>
              <a:buFont typeface="Arial" panose="020B0604020202020204" pitchFamily="34" charset="0"/>
              <a:buChar char="•"/>
              <a:defRPr/>
            </a:pPr>
            <a:r>
              <a:rPr lang="en-US" sz="3300" dirty="0" smtClean="0"/>
              <a:t>Significant compute power required to process quickly</a:t>
            </a:r>
          </a:p>
          <a:p>
            <a:pPr lvl="1">
              <a:lnSpc>
                <a:spcPct val="120000"/>
              </a:lnSpc>
              <a:buFont typeface="Arial" panose="020B0604020202020204" pitchFamily="34" charset="0"/>
              <a:buChar char="•"/>
              <a:defRPr/>
            </a:pPr>
            <a:r>
              <a:rPr lang="en-US" sz="3300" dirty="0" smtClean="0"/>
              <a:t>Software licenses can be prohibitively priced</a:t>
            </a:r>
          </a:p>
          <a:p>
            <a:pPr lvl="1">
              <a:lnSpc>
                <a:spcPct val="120000"/>
              </a:lnSpc>
              <a:buFont typeface="Arial" panose="020B0604020202020204" pitchFamily="34" charset="0"/>
              <a:buChar char="•"/>
              <a:defRPr/>
            </a:pPr>
            <a:r>
              <a:rPr lang="en-US" sz="3300" dirty="0" smtClean="0"/>
              <a:t>Asking investigators to watch hours of video or listen to hours of audio to identify relevant content may be impractical or undesirable</a:t>
            </a:r>
          </a:p>
          <a:p>
            <a:pPr>
              <a:lnSpc>
                <a:spcPct val="120000"/>
              </a:lnSpc>
              <a:defRPr/>
            </a:pPr>
            <a:r>
              <a:rPr lang="en-US" sz="3300" dirty="0" smtClean="0"/>
              <a:t>Recent additions to Autopsy (and other open source platforms) allow investigators to perform many of the desired operations with a mix of open source and proprietary (but free-cost) software</a:t>
            </a:r>
          </a:p>
          <a:p>
            <a:pPr>
              <a:lnSpc>
                <a:spcPct val="120000"/>
              </a:lnSpc>
              <a:defRPr/>
            </a:pPr>
            <a:endParaRPr lang="en-US" dirty="0"/>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4" name="Slide Number Placeholder 3"/>
          <p:cNvSpPr>
            <a:spLocks noGrp="1"/>
          </p:cNvSpPr>
          <p:nvPr>
            <p:ph type="sldNum" sz="quarter" idx="12"/>
          </p:nvPr>
        </p:nvSpPr>
        <p:spPr/>
        <p:txBody>
          <a:bodyPr/>
          <a:lstStyle/>
          <a:p>
            <a:fld id="{91D11958-1960-4AC3-B3FE-C8FF6A01984A}" type="slidenum">
              <a:rPr lang="en-US" smtClean="0"/>
              <a:t>119</a:t>
            </a:fld>
            <a:endParaRPr lang="en-US"/>
          </a:p>
        </p:txBody>
      </p:sp>
    </p:spTree>
    <p:extLst>
      <p:ext uri="{BB962C8B-B14F-4D97-AF65-F5344CB8AC3E}">
        <p14:creationId xmlns:p14="http://schemas.microsoft.com/office/powerpoint/2010/main" val="3511766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959813"/>
            <a:ext cx="3171217" cy="761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nvGraphicFramePr>
        <p:xfrm>
          <a:off x="228600" y="819150"/>
          <a:ext cx="3003550" cy="5888041"/>
        </p:xfrm>
        <a:graphic>
          <a:graphicData uri="http://schemas.openxmlformats.org/drawingml/2006/table">
            <a:tbl>
              <a:tblPr/>
              <a:tblGrid>
                <a:gridCol w="3003550"/>
              </a:tblGrid>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Level</a:t>
                      </a:r>
                      <a:endPar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L="51627" marR="51627"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Aggregation of objects</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Object or package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In-application rendering</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File through filesystem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as “raw” bitstream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Sub-file data structure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2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Raw signal 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on physical medium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143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2238" y="990600"/>
            <a:ext cx="6405562"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0013" y="3505200"/>
            <a:ext cx="64135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
          <p:cNvSpPr txBox="1">
            <a:spLocks noChangeArrowheads="1"/>
          </p:cNvSpPr>
          <p:nvPr/>
        </p:nvSpPr>
        <p:spPr bwMode="auto">
          <a:xfrm>
            <a:off x="287338" y="163979"/>
            <a:ext cx="50961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latin typeface="+mj-lt"/>
                <a:ea typeface="ＭＳ Ｐゴシック" pitchFamily="34" charset="-128"/>
              </a:rPr>
              <a:t>Interaction Examples</a:t>
            </a:r>
          </a:p>
        </p:txBody>
      </p:sp>
    </p:spTree>
    <p:extLst>
      <p:ext uri="{BB962C8B-B14F-4D97-AF65-F5344CB8AC3E}">
        <p14:creationId xmlns:p14="http://schemas.microsoft.com/office/powerpoint/2010/main" val="422493326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3449" y="4954621"/>
            <a:ext cx="7523129" cy="1524000"/>
          </a:xfrm>
        </p:spPr>
        <p:txBody>
          <a:bodyPr>
            <a:normAutofit/>
          </a:bodyPr>
          <a:lstStyle/>
          <a:p>
            <a:pPr>
              <a:defRPr/>
            </a:pPr>
            <a:r>
              <a:rPr lang="en-US" sz="2000" dirty="0" smtClean="0"/>
              <a:t>Screenshot of some video footage being played in VLC</a:t>
            </a:r>
          </a:p>
          <a:p>
            <a:pPr lvl="1">
              <a:buFont typeface="Arial" panose="020B0604020202020204" pitchFamily="34" charset="0"/>
              <a:buChar char="•"/>
              <a:defRPr/>
            </a:pPr>
            <a:r>
              <a:rPr lang="en-US" sz="2000" dirty="0" smtClean="0"/>
              <a:t>Next: Ingest this footage as a logical file into Autopsy to extract metadata and </a:t>
            </a:r>
            <a:r>
              <a:rPr lang="en-US" sz="2000" dirty="0" err="1" smtClean="0"/>
              <a:t>keyframes</a:t>
            </a:r>
            <a:endParaRPr lang="en-US" sz="2000" dirty="0" smtClean="0"/>
          </a:p>
          <a:p>
            <a:pPr>
              <a:defRPr/>
            </a:pPr>
            <a:endParaRPr lang="en-US" sz="2000" dirty="0"/>
          </a:p>
        </p:txBody>
      </p:sp>
      <p:pic>
        <p:nvPicPr>
          <p:cNvPr id="4" name="Picture 3"/>
          <p:cNvPicPr>
            <a:picLocks noChangeAspect="1"/>
          </p:cNvPicPr>
          <p:nvPr/>
        </p:nvPicPr>
        <p:blipFill>
          <a:blip r:embed="rId2"/>
          <a:stretch>
            <a:fillRect/>
          </a:stretch>
        </p:blipFill>
        <p:spPr>
          <a:xfrm>
            <a:off x="933450" y="42155"/>
            <a:ext cx="7277100" cy="4792663"/>
          </a:xfrm>
          <a:prstGeom prst="rect">
            <a:avLst/>
          </a:prstGeom>
          <a:ln>
            <a:solidFill>
              <a:schemeClr val="tx1">
                <a:lumMod val="50000"/>
                <a:lumOff val="50000"/>
              </a:schemeClr>
            </a:solidFill>
          </a:ln>
        </p:spPr>
      </p:pic>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5" name="Slide Number Placeholder 4"/>
          <p:cNvSpPr>
            <a:spLocks noGrp="1"/>
          </p:cNvSpPr>
          <p:nvPr>
            <p:ph type="sldNum" sz="quarter" idx="12"/>
          </p:nvPr>
        </p:nvSpPr>
        <p:spPr/>
        <p:txBody>
          <a:bodyPr/>
          <a:lstStyle/>
          <a:p>
            <a:fld id="{91D11958-1960-4AC3-B3FE-C8FF6A01984A}" type="slidenum">
              <a:rPr lang="en-US" smtClean="0"/>
              <a:t>120</a:t>
            </a:fld>
            <a:endParaRPr lang="en-US" dirty="0"/>
          </a:p>
        </p:txBody>
      </p:sp>
    </p:spTree>
    <p:extLst>
      <p:ext uri="{BB962C8B-B14F-4D97-AF65-F5344CB8AC3E}">
        <p14:creationId xmlns:p14="http://schemas.microsoft.com/office/powerpoint/2010/main" val="27081381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33450" y="146050"/>
            <a:ext cx="7277100" cy="4792663"/>
          </a:xfrm>
          <a:prstGeom prst="rect">
            <a:avLst/>
          </a:prstGeom>
          <a:ln>
            <a:solidFill>
              <a:schemeClr val="tx1">
                <a:lumMod val="50000"/>
                <a:lumOff val="50000"/>
              </a:schemeClr>
            </a:solidFill>
          </a:ln>
        </p:spPr>
      </p:pic>
      <p:sp>
        <p:nvSpPr>
          <p:cNvPr id="130051" name="Content Placeholder 2"/>
          <p:cNvSpPr>
            <a:spLocks noGrp="1"/>
          </p:cNvSpPr>
          <p:nvPr>
            <p:ph idx="1"/>
          </p:nvPr>
        </p:nvSpPr>
        <p:spPr>
          <a:xfrm>
            <a:off x="835228" y="5197476"/>
            <a:ext cx="8407400" cy="1524000"/>
          </a:xfrm>
        </p:spPr>
        <p:txBody>
          <a:bodyPr/>
          <a:lstStyle/>
          <a:p>
            <a:r>
              <a:rPr lang="en-US" altLang="en-US" sz="3300" dirty="0" smtClean="0"/>
              <a:t>Starting up Autopsy</a:t>
            </a:r>
            <a:r>
              <a:rPr lang="is-IS" altLang="en-US" sz="3300" dirty="0" smtClean="0"/>
              <a:t>…</a:t>
            </a:r>
            <a:endParaRPr lang="en-US" altLang="en-US" dirty="0" smtClean="0"/>
          </a:p>
          <a:p>
            <a:endParaRPr lang="en-US" altLang="en-US" dirty="0" smtClean="0"/>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121</a:t>
            </a:fld>
            <a:endParaRPr lang="en-US"/>
          </a:p>
        </p:txBody>
      </p:sp>
    </p:spTree>
    <p:extLst>
      <p:ext uri="{BB962C8B-B14F-4D97-AF65-F5344CB8AC3E}">
        <p14:creationId xmlns:p14="http://schemas.microsoft.com/office/powerpoint/2010/main" val="8948711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3450" y="146050"/>
            <a:ext cx="7277100" cy="4792663"/>
          </a:xfrm>
          <a:prstGeom prst="rect">
            <a:avLst/>
          </a:prstGeom>
          <a:ln>
            <a:solidFill>
              <a:schemeClr val="tx1">
                <a:lumMod val="50000"/>
                <a:lumOff val="50000"/>
              </a:schemeClr>
            </a:solidFill>
          </a:ln>
        </p:spPr>
      </p:pic>
      <p:sp>
        <p:nvSpPr>
          <p:cNvPr id="3" name="Content Placeholder 2"/>
          <p:cNvSpPr>
            <a:spLocks noGrp="1"/>
          </p:cNvSpPr>
          <p:nvPr>
            <p:ph idx="1"/>
          </p:nvPr>
        </p:nvSpPr>
        <p:spPr>
          <a:xfrm>
            <a:off x="368300" y="5090808"/>
            <a:ext cx="8407400" cy="1524000"/>
          </a:xfrm>
        </p:spPr>
        <p:txBody>
          <a:bodyPr>
            <a:normAutofit/>
          </a:bodyPr>
          <a:lstStyle/>
          <a:p>
            <a:pPr>
              <a:defRPr/>
            </a:pPr>
            <a:r>
              <a:rPr lang="en-US" sz="1800" dirty="0" smtClean="0"/>
              <a:t>Similar to commercial forensics suites, Autopsy is case based. A new case must be created in order to add and analyze files or disk images</a:t>
            </a:r>
          </a:p>
          <a:p>
            <a:pPr>
              <a:defRPr/>
            </a:pPr>
            <a:endParaRPr lang="en-US" sz="1800" dirty="0"/>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5" name="Slide Number Placeholder 4"/>
          <p:cNvSpPr>
            <a:spLocks noGrp="1"/>
          </p:cNvSpPr>
          <p:nvPr>
            <p:ph type="sldNum" sz="quarter" idx="12"/>
          </p:nvPr>
        </p:nvSpPr>
        <p:spPr/>
        <p:txBody>
          <a:bodyPr/>
          <a:lstStyle/>
          <a:p>
            <a:fld id="{91D11958-1960-4AC3-B3FE-C8FF6A01984A}" type="slidenum">
              <a:rPr lang="en-US" smtClean="0"/>
              <a:t>122</a:t>
            </a:fld>
            <a:endParaRPr lang="en-US"/>
          </a:p>
        </p:txBody>
      </p:sp>
    </p:spTree>
    <p:extLst>
      <p:ext uri="{BB962C8B-B14F-4D97-AF65-F5344CB8AC3E}">
        <p14:creationId xmlns:p14="http://schemas.microsoft.com/office/powerpoint/2010/main" val="19652741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33450" y="146050"/>
            <a:ext cx="7277100" cy="4792663"/>
          </a:xfrm>
          <a:prstGeom prst="rect">
            <a:avLst/>
          </a:prstGeom>
          <a:ln>
            <a:solidFill>
              <a:schemeClr val="tx1">
                <a:lumMod val="50000"/>
                <a:lumOff val="50000"/>
              </a:schemeClr>
            </a:solidFill>
          </a:ln>
        </p:spPr>
      </p:pic>
      <p:sp>
        <p:nvSpPr>
          <p:cNvPr id="132099" name="Content Placeholder 2"/>
          <p:cNvSpPr>
            <a:spLocks noGrp="1"/>
          </p:cNvSpPr>
          <p:nvPr>
            <p:ph idx="1"/>
          </p:nvPr>
        </p:nvSpPr>
        <p:spPr>
          <a:xfrm>
            <a:off x="815772" y="5116749"/>
            <a:ext cx="8407400" cy="1524000"/>
          </a:xfrm>
        </p:spPr>
        <p:txBody>
          <a:bodyPr/>
          <a:lstStyle/>
          <a:p>
            <a:r>
              <a:rPr lang="en-US" altLang="en-US" sz="3300" dirty="0" smtClean="0"/>
              <a:t>Entering case information</a:t>
            </a:r>
            <a:r>
              <a:rPr lang="is-IS" altLang="en-US" sz="3300" dirty="0" smtClean="0"/>
              <a:t>…</a:t>
            </a:r>
            <a:endParaRPr lang="en-US" altLang="en-US" dirty="0" smtClean="0"/>
          </a:p>
          <a:p>
            <a:endParaRPr lang="en-US" altLang="en-US" dirty="0" smtClean="0"/>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123</a:t>
            </a:fld>
            <a:endParaRPr lang="en-US"/>
          </a:p>
        </p:txBody>
      </p:sp>
    </p:spTree>
    <p:extLst>
      <p:ext uri="{BB962C8B-B14F-4D97-AF65-F5344CB8AC3E}">
        <p14:creationId xmlns:p14="http://schemas.microsoft.com/office/powerpoint/2010/main" val="30168435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3450" y="146050"/>
            <a:ext cx="7277100" cy="4792663"/>
          </a:xfrm>
          <a:prstGeom prst="rect">
            <a:avLst/>
          </a:prstGeom>
          <a:ln>
            <a:solidFill>
              <a:schemeClr val="tx1">
                <a:lumMod val="50000"/>
                <a:lumOff val="50000"/>
              </a:schemeClr>
            </a:solidFill>
          </a:ln>
        </p:spPr>
      </p:pic>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124</a:t>
            </a:fld>
            <a:endParaRPr lang="en-US"/>
          </a:p>
        </p:txBody>
      </p:sp>
      <p:sp>
        <p:nvSpPr>
          <p:cNvPr id="7" name="Content Placeholder 2"/>
          <p:cNvSpPr>
            <a:spLocks noGrp="1"/>
          </p:cNvSpPr>
          <p:nvPr>
            <p:ph idx="1"/>
          </p:nvPr>
        </p:nvSpPr>
        <p:spPr>
          <a:xfrm>
            <a:off x="815772" y="5116749"/>
            <a:ext cx="8407400" cy="1524000"/>
          </a:xfrm>
        </p:spPr>
        <p:txBody>
          <a:bodyPr/>
          <a:lstStyle/>
          <a:p>
            <a:r>
              <a:rPr lang="en-US" altLang="en-US" sz="3300" dirty="0" smtClean="0"/>
              <a:t>Entering case information</a:t>
            </a:r>
            <a:r>
              <a:rPr lang="is-IS" altLang="en-US" sz="3300" dirty="0" smtClean="0"/>
              <a:t>…</a:t>
            </a:r>
            <a:endParaRPr lang="en-US" altLang="en-US" dirty="0" smtClean="0"/>
          </a:p>
          <a:p>
            <a:endParaRPr lang="en-US" altLang="en-US" dirty="0" smtClean="0"/>
          </a:p>
        </p:txBody>
      </p:sp>
    </p:spTree>
    <p:extLst>
      <p:ext uri="{BB962C8B-B14F-4D97-AF65-F5344CB8AC3E}">
        <p14:creationId xmlns:p14="http://schemas.microsoft.com/office/powerpoint/2010/main" val="3998131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33450" y="146050"/>
            <a:ext cx="7277100" cy="4792663"/>
          </a:xfrm>
          <a:prstGeom prst="rect">
            <a:avLst/>
          </a:prstGeom>
          <a:ln>
            <a:solidFill>
              <a:schemeClr val="tx1">
                <a:lumMod val="50000"/>
                <a:lumOff val="50000"/>
              </a:schemeClr>
            </a:solidFill>
          </a:ln>
        </p:spPr>
      </p:pic>
      <p:sp>
        <p:nvSpPr>
          <p:cNvPr id="3" name="Content Placeholder 2"/>
          <p:cNvSpPr>
            <a:spLocks noGrp="1"/>
          </p:cNvSpPr>
          <p:nvPr>
            <p:ph idx="1"/>
          </p:nvPr>
        </p:nvSpPr>
        <p:spPr>
          <a:xfrm>
            <a:off x="549883" y="5103779"/>
            <a:ext cx="8407400" cy="1524000"/>
          </a:xfrm>
        </p:spPr>
        <p:txBody>
          <a:bodyPr>
            <a:normAutofit/>
          </a:bodyPr>
          <a:lstStyle/>
          <a:p>
            <a:pPr>
              <a:defRPr/>
            </a:pPr>
            <a:r>
              <a:rPr lang="en-US" sz="2000" dirty="0" smtClean="0"/>
              <a:t>Adding data sources. In this case, just our single video file. An examiner would typically add a collection of related materials, here.</a:t>
            </a:r>
          </a:p>
          <a:p>
            <a:pPr>
              <a:defRPr/>
            </a:pPr>
            <a:endParaRPr lang="en-US" sz="2000" dirty="0"/>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4" name="Slide Number Placeholder 3"/>
          <p:cNvSpPr>
            <a:spLocks noGrp="1"/>
          </p:cNvSpPr>
          <p:nvPr>
            <p:ph type="sldNum" sz="quarter" idx="12"/>
          </p:nvPr>
        </p:nvSpPr>
        <p:spPr/>
        <p:txBody>
          <a:bodyPr/>
          <a:lstStyle/>
          <a:p>
            <a:fld id="{91D11958-1960-4AC3-B3FE-C8FF6A01984A}" type="slidenum">
              <a:rPr lang="en-US" smtClean="0"/>
              <a:t>125</a:t>
            </a:fld>
            <a:endParaRPr lang="en-US"/>
          </a:p>
        </p:txBody>
      </p:sp>
    </p:spTree>
    <p:extLst>
      <p:ext uri="{BB962C8B-B14F-4D97-AF65-F5344CB8AC3E}">
        <p14:creationId xmlns:p14="http://schemas.microsoft.com/office/powerpoint/2010/main" val="8920372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3450" y="29320"/>
            <a:ext cx="7277100" cy="4792663"/>
          </a:xfrm>
          <a:prstGeom prst="rect">
            <a:avLst/>
          </a:prstGeom>
          <a:ln>
            <a:solidFill>
              <a:schemeClr val="tx1">
                <a:lumMod val="50000"/>
                <a:lumOff val="50000"/>
              </a:schemeClr>
            </a:solidFill>
          </a:ln>
        </p:spPr>
      </p:pic>
      <p:sp>
        <p:nvSpPr>
          <p:cNvPr id="3" name="Content Placeholder 2"/>
          <p:cNvSpPr>
            <a:spLocks noGrp="1"/>
          </p:cNvSpPr>
          <p:nvPr>
            <p:ph idx="1"/>
          </p:nvPr>
        </p:nvSpPr>
        <p:spPr>
          <a:xfrm>
            <a:off x="368300" y="4844376"/>
            <a:ext cx="8407400" cy="1524000"/>
          </a:xfrm>
        </p:spPr>
        <p:txBody>
          <a:bodyPr>
            <a:normAutofit/>
          </a:bodyPr>
          <a:lstStyle/>
          <a:p>
            <a:pPr>
              <a:defRPr/>
            </a:pPr>
            <a:r>
              <a:rPr lang="en-US" sz="2000" dirty="0" smtClean="0"/>
              <a:t>Autopsy has a default set of modules that it runs by default. We can disable the modules that aren’t applicable to the materials being processed here (they can be </a:t>
            </a:r>
            <a:r>
              <a:rPr lang="en-US" sz="2000" dirty="0" err="1" smtClean="0"/>
              <a:t>reenabled</a:t>
            </a:r>
            <a:r>
              <a:rPr lang="en-US" sz="2000" dirty="0" smtClean="0"/>
              <a:t> later if needed).</a:t>
            </a:r>
          </a:p>
          <a:p>
            <a:pPr>
              <a:defRPr/>
            </a:pPr>
            <a:endParaRPr lang="en-US" sz="2000" dirty="0"/>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5" name="Slide Number Placeholder 4"/>
          <p:cNvSpPr>
            <a:spLocks noGrp="1"/>
          </p:cNvSpPr>
          <p:nvPr>
            <p:ph type="sldNum" sz="quarter" idx="12"/>
          </p:nvPr>
        </p:nvSpPr>
        <p:spPr/>
        <p:txBody>
          <a:bodyPr/>
          <a:lstStyle/>
          <a:p>
            <a:fld id="{91D11958-1960-4AC3-B3FE-C8FF6A01984A}" type="slidenum">
              <a:rPr lang="en-US" smtClean="0"/>
              <a:t>126</a:t>
            </a:fld>
            <a:endParaRPr lang="en-US"/>
          </a:p>
        </p:txBody>
      </p:sp>
    </p:spTree>
    <p:extLst>
      <p:ext uri="{BB962C8B-B14F-4D97-AF65-F5344CB8AC3E}">
        <p14:creationId xmlns:p14="http://schemas.microsoft.com/office/powerpoint/2010/main" val="4217807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33450" y="146050"/>
            <a:ext cx="7277100" cy="4792663"/>
          </a:xfrm>
          <a:prstGeom prst="rect">
            <a:avLst/>
          </a:prstGeom>
          <a:ln>
            <a:solidFill>
              <a:schemeClr val="tx1">
                <a:lumMod val="50000"/>
                <a:lumOff val="50000"/>
              </a:schemeClr>
            </a:solidFill>
          </a:ln>
        </p:spPr>
      </p:pic>
      <p:sp>
        <p:nvSpPr>
          <p:cNvPr id="3" name="Content Placeholder 2"/>
          <p:cNvSpPr>
            <a:spLocks noGrp="1"/>
          </p:cNvSpPr>
          <p:nvPr>
            <p:ph idx="1"/>
          </p:nvPr>
        </p:nvSpPr>
        <p:spPr>
          <a:xfrm>
            <a:off x="368300" y="5181600"/>
            <a:ext cx="8407400" cy="1524000"/>
          </a:xfrm>
        </p:spPr>
        <p:txBody>
          <a:bodyPr>
            <a:normAutofit/>
          </a:bodyPr>
          <a:lstStyle/>
          <a:p>
            <a:pPr>
              <a:defRPr/>
            </a:pPr>
            <a:r>
              <a:rPr lang="en-US" sz="2000" dirty="0" smtClean="0"/>
              <a:t>Ingest and analysis may take some time. The progress bar in the bottom right indicates the current status</a:t>
            </a:r>
          </a:p>
          <a:p>
            <a:pPr>
              <a:defRPr/>
            </a:pPr>
            <a:endParaRPr lang="en-US" sz="2000" dirty="0"/>
          </a:p>
        </p:txBody>
      </p:sp>
      <p:sp>
        <p:nvSpPr>
          <p:cNvPr id="2" name="Oval 1"/>
          <p:cNvSpPr/>
          <p:nvPr/>
        </p:nvSpPr>
        <p:spPr>
          <a:xfrm>
            <a:off x="5105400" y="3810000"/>
            <a:ext cx="335280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mtClean="0">
              <a:solidFill>
                <a:srgbClr val="FFFFFF"/>
              </a:solidFill>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6" name="Slide Number Placeholder 5"/>
          <p:cNvSpPr>
            <a:spLocks noGrp="1"/>
          </p:cNvSpPr>
          <p:nvPr>
            <p:ph type="sldNum" sz="quarter" idx="12"/>
          </p:nvPr>
        </p:nvSpPr>
        <p:spPr/>
        <p:txBody>
          <a:bodyPr/>
          <a:lstStyle/>
          <a:p>
            <a:fld id="{91D11958-1960-4AC3-B3FE-C8FF6A01984A}" type="slidenum">
              <a:rPr lang="en-US" smtClean="0"/>
              <a:t>127</a:t>
            </a:fld>
            <a:endParaRPr lang="en-US"/>
          </a:p>
        </p:txBody>
      </p:sp>
    </p:spTree>
    <p:extLst>
      <p:ext uri="{BB962C8B-B14F-4D97-AF65-F5344CB8AC3E}">
        <p14:creationId xmlns:p14="http://schemas.microsoft.com/office/powerpoint/2010/main" val="7421977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33450" y="138113"/>
            <a:ext cx="7277100" cy="4792662"/>
          </a:xfrm>
          <a:prstGeom prst="rect">
            <a:avLst/>
          </a:prstGeom>
          <a:ln>
            <a:solidFill>
              <a:schemeClr val="tx1">
                <a:lumMod val="50000"/>
                <a:lumOff val="50000"/>
              </a:schemeClr>
            </a:solidFill>
          </a:ln>
        </p:spPr>
      </p:pic>
      <p:sp>
        <p:nvSpPr>
          <p:cNvPr id="3" name="Content Placeholder 2"/>
          <p:cNvSpPr>
            <a:spLocks noGrp="1"/>
          </p:cNvSpPr>
          <p:nvPr>
            <p:ph idx="1"/>
          </p:nvPr>
        </p:nvSpPr>
        <p:spPr>
          <a:xfrm>
            <a:off x="368300" y="5058385"/>
            <a:ext cx="8407400" cy="1524000"/>
          </a:xfrm>
        </p:spPr>
        <p:txBody>
          <a:bodyPr>
            <a:normAutofit/>
          </a:bodyPr>
          <a:lstStyle/>
          <a:p>
            <a:pPr>
              <a:defRPr/>
            </a:pPr>
            <a:r>
              <a:rPr lang="en-US" sz="2000" dirty="0" smtClean="0"/>
              <a:t>Selecting the appropriate file from “Data Sources” (top left) and the “Video Triage” tab in the bottom right buffers in the video and extracts key frames.</a:t>
            </a:r>
          </a:p>
          <a:p>
            <a:pPr>
              <a:defRPr/>
            </a:pPr>
            <a:endParaRPr lang="en-US" sz="2000" dirty="0"/>
          </a:p>
        </p:txBody>
      </p:sp>
      <p:sp>
        <p:nvSpPr>
          <p:cNvPr id="2" name="Oval 1"/>
          <p:cNvSpPr/>
          <p:nvPr/>
        </p:nvSpPr>
        <p:spPr>
          <a:xfrm>
            <a:off x="762000" y="533400"/>
            <a:ext cx="121920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mtClean="0">
              <a:solidFill>
                <a:srgbClr val="FFFFFF"/>
              </a:solidFill>
              <a:latin typeface="Calibri" panose="020F0502020204030204" pitchFamily="34" charset="0"/>
            </a:endParaRPr>
          </a:p>
        </p:txBody>
      </p:sp>
      <p:sp>
        <p:nvSpPr>
          <p:cNvPr id="7" name="Oval 6"/>
          <p:cNvSpPr/>
          <p:nvPr/>
        </p:nvSpPr>
        <p:spPr>
          <a:xfrm>
            <a:off x="2514600" y="3276600"/>
            <a:ext cx="5867400" cy="16541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mtClean="0">
              <a:solidFill>
                <a:srgbClr val="FFFFFF"/>
              </a:solidFill>
              <a:latin typeface="Calibri" panose="020F0502020204030204" pitchFamily="34" charset="0"/>
            </a:endParaRPr>
          </a:p>
        </p:txBody>
      </p:sp>
      <p:sp>
        <p:nvSpPr>
          <p:cNvPr id="4" name="Footer Placeholder 3"/>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5" name="Slide Number Placeholder 4"/>
          <p:cNvSpPr>
            <a:spLocks noGrp="1"/>
          </p:cNvSpPr>
          <p:nvPr>
            <p:ph type="sldNum" sz="quarter" idx="12"/>
          </p:nvPr>
        </p:nvSpPr>
        <p:spPr/>
        <p:txBody>
          <a:bodyPr/>
          <a:lstStyle/>
          <a:p>
            <a:fld id="{91D11958-1960-4AC3-B3FE-C8FF6A01984A}" type="slidenum">
              <a:rPr lang="en-US" smtClean="0"/>
              <a:t>128</a:t>
            </a:fld>
            <a:endParaRPr lang="en-US"/>
          </a:p>
        </p:txBody>
      </p:sp>
    </p:spTree>
    <p:extLst>
      <p:ext uri="{BB962C8B-B14F-4D97-AF65-F5344CB8AC3E}">
        <p14:creationId xmlns:p14="http://schemas.microsoft.com/office/powerpoint/2010/main" val="9973751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Content Placeholder 2"/>
          <p:cNvSpPr>
            <a:spLocks noGrp="1"/>
          </p:cNvSpPr>
          <p:nvPr>
            <p:ph idx="1"/>
          </p:nvPr>
        </p:nvSpPr>
        <p:spPr>
          <a:xfrm>
            <a:off x="368300" y="5181600"/>
            <a:ext cx="8407400" cy="1524000"/>
          </a:xfrm>
        </p:spPr>
        <p:txBody>
          <a:bodyPr>
            <a:normAutofit/>
          </a:bodyPr>
          <a:lstStyle/>
          <a:p>
            <a:r>
              <a:rPr lang="en-US" altLang="en-US" sz="2400" smtClean="0"/>
              <a:t>Expanded view of the available keyframes.</a:t>
            </a:r>
          </a:p>
          <a:p>
            <a:endParaRPr lang="en-US" altLang="en-US" sz="2400" smtClean="0"/>
          </a:p>
        </p:txBody>
      </p:sp>
      <p:pic>
        <p:nvPicPr>
          <p:cNvPr id="8" name="Picture 7"/>
          <p:cNvPicPr>
            <a:picLocks noChangeAspect="1"/>
          </p:cNvPicPr>
          <p:nvPr/>
        </p:nvPicPr>
        <p:blipFill>
          <a:blip r:embed="rId2"/>
          <a:stretch>
            <a:fillRect/>
          </a:stretch>
        </p:blipFill>
        <p:spPr>
          <a:xfrm>
            <a:off x="923925" y="152400"/>
            <a:ext cx="7296150" cy="4805363"/>
          </a:xfrm>
          <a:prstGeom prst="rect">
            <a:avLst/>
          </a:prstGeom>
          <a:ln>
            <a:solidFill>
              <a:schemeClr val="tx1">
                <a:lumMod val="50000"/>
                <a:lumOff val="50000"/>
              </a:schemeClr>
            </a:solidFill>
          </a:ln>
        </p:spPr>
      </p:pic>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129</a:t>
            </a:fld>
            <a:endParaRPr lang="en-US"/>
          </a:p>
        </p:txBody>
      </p:sp>
    </p:spTree>
    <p:extLst>
      <p:ext uri="{BB962C8B-B14F-4D97-AF65-F5344CB8AC3E}">
        <p14:creationId xmlns:p14="http://schemas.microsoft.com/office/powerpoint/2010/main" val="3214038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457200" y="1295400"/>
            <a:ext cx="8229600" cy="4813570"/>
          </a:xfrm>
        </p:spPr>
        <p:txBody>
          <a:bodyPr>
            <a:normAutofit lnSpcReduction="10000"/>
          </a:bodyPr>
          <a:lstStyle/>
          <a:p>
            <a:pPr eaLnBrk="1" hangingPunct="1">
              <a:lnSpc>
                <a:spcPct val="100000"/>
              </a:lnSpc>
            </a:pPr>
            <a:r>
              <a:rPr lang="en-US" altLang="en-US" sz="2800" dirty="0" smtClean="0">
                <a:latin typeface="+mj-lt"/>
                <a:ea typeface="ＭＳ Ｐゴシック" pitchFamily="34" charset="-128"/>
                <a:cs typeface="Arial" panose="020B0604020202020204" pitchFamily="34" charset="0"/>
              </a:rPr>
              <a:t>A more compact and more humanly readable way of conveying a stream of bits</a:t>
            </a:r>
          </a:p>
          <a:p>
            <a:pPr eaLnBrk="1" hangingPunct="1">
              <a:lnSpc>
                <a:spcPct val="90000"/>
              </a:lnSpc>
            </a:pPr>
            <a:r>
              <a:rPr lang="en-US" altLang="en-US" sz="2800" dirty="0" smtClean="0">
                <a:latin typeface="+mj-lt"/>
                <a:ea typeface="ＭＳ Ｐゴシック" pitchFamily="34" charset="-128"/>
                <a:cs typeface="Arial" panose="020B0604020202020204" pitchFamily="34" charset="0"/>
              </a:rPr>
              <a:t>Uses hexadecimal notation</a:t>
            </a:r>
          </a:p>
          <a:p>
            <a:pPr lvl="1" eaLnBrk="1" hangingPunct="1">
              <a:lnSpc>
                <a:spcPct val="90000"/>
              </a:lnSpc>
            </a:pPr>
            <a:r>
              <a:rPr lang="en-US" altLang="en-US" sz="2400" dirty="0" smtClean="0">
                <a:latin typeface="+mj-lt"/>
                <a:ea typeface="ＭＳ Ｐゴシック" pitchFamily="34" charset="-128"/>
                <a:cs typeface="Arial" panose="020B0604020202020204" pitchFamily="34" charset="0"/>
              </a:rPr>
              <a:t>Each character represents one of 16 possible values (0,1,2,3,4,5,6,7,8,9,A,B,C,D,E,F)</a:t>
            </a:r>
          </a:p>
          <a:p>
            <a:pPr lvl="1" eaLnBrk="1" hangingPunct="1">
              <a:lnSpc>
                <a:spcPct val="90000"/>
              </a:lnSpc>
            </a:pPr>
            <a:r>
              <a:rPr lang="en-US" altLang="en-US" sz="2400" dirty="0" smtClean="0">
                <a:latin typeface="+mj-lt"/>
                <a:ea typeface="ＭＳ Ｐゴシック" pitchFamily="34" charset="-128"/>
                <a:cs typeface="Arial" panose="020B0604020202020204" pitchFamily="34" charset="0"/>
              </a:rPr>
              <a:t>Conveniently, a series of two characters represented in hexadecimal can represent exactly one byte (2</a:t>
            </a:r>
            <a:r>
              <a:rPr lang="en-US" altLang="en-US" sz="2400" baseline="30000" dirty="0" smtClean="0">
                <a:latin typeface="+mj-lt"/>
                <a:ea typeface="ＭＳ Ｐゴシック" pitchFamily="34" charset="-128"/>
                <a:cs typeface="Arial" panose="020B0604020202020204" pitchFamily="34" charset="0"/>
              </a:rPr>
              <a:t>8</a:t>
            </a:r>
            <a:r>
              <a:rPr lang="en-US" altLang="en-US" sz="2400" dirty="0" smtClean="0">
                <a:latin typeface="+mj-lt"/>
                <a:ea typeface="ＭＳ Ｐゴシック" pitchFamily="34" charset="-128"/>
                <a:cs typeface="Arial" panose="020B0604020202020204" pitchFamily="34" charset="0"/>
              </a:rPr>
              <a:t> = 256 possible values) of data, because 16</a:t>
            </a:r>
            <a:r>
              <a:rPr lang="en-US" altLang="en-US" sz="2400" baseline="30000" dirty="0" smtClean="0">
                <a:latin typeface="+mj-lt"/>
                <a:ea typeface="ＭＳ Ｐゴシック" pitchFamily="34" charset="-128"/>
                <a:cs typeface="Arial" panose="020B0604020202020204" pitchFamily="34" charset="0"/>
              </a:rPr>
              <a:t>2 </a:t>
            </a:r>
            <a:r>
              <a:rPr lang="en-US" altLang="en-US" sz="2400" dirty="0" smtClean="0">
                <a:latin typeface="+mj-lt"/>
                <a:ea typeface="ＭＳ Ｐゴシック" pitchFamily="34" charset="-128"/>
                <a:cs typeface="Arial" panose="020B0604020202020204" pitchFamily="34" charset="0"/>
              </a:rPr>
              <a:t>= 256</a:t>
            </a:r>
          </a:p>
          <a:p>
            <a:pPr eaLnBrk="1" hangingPunct="1">
              <a:lnSpc>
                <a:spcPct val="90000"/>
              </a:lnSpc>
            </a:pPr>
            <a:r>
              <a:rPr lang="en-US" altLang="en-US" sz="2800" dirty="0" smtClean="0">
                <a:latin typeface="+mj-lt"/>
                <a:ea typeface="ＭＳ Ｐゴシック" pitchFamily="34" charset="-128"/>
                <a:cs typeface="Arial" panose="020B0604020202020204" pitchFamily="34" charset="0"/>
              </a:rPr>
              <a:t>Hex dumps from computer</a:t>
            </a:r>
            <a:r>
              <a:rPr lang="ja-JP" altLang="en-US" sz="2800" dirty="0" smtClean="0">
                <a:latin typeface="+mj-lt"/>
                <a:cs typeface="Arial" panose="020B0604020202020204" pitchFamily="34" charset="0"/>
              </a:rPr>
              <a:t>’</a:t>
            </a:r>
            <a:r>
              <a:rPr lang="en-US" altLang="ja-JP" sz="2800" dirty="0" smtClean="0">
                <a:latin typeface="+mj-lt"/>
                <a:cs typeface="Arial" panose="020B0604020202020204" pitchFamily="34" charset="0"/>
              </a:rPr>
              <a:t>s memory often used for debugging or reverse engineering software and for data recovery</a:t>
            </a:r>
            <a:endParaRPr lang="en-US" altLang="en-US" sz="2800" dirty="0" smtClean="0">
              <a:latin typeface="+mj-lt"/>
              <a:ea typeface="ＭＳ Ｐゴシック" pitchFamily="34" charset="-128"/>
              <a:cs typeface="Arial" panose="020B0604020202020204" pitchFamily="34" charset="0"/>
            </a:endParaRPr>
          </a:p>
        </p:txBody>
      </p:sp>
      <p:sp>
        <p:nvSpPr>
          <p:cNvPr id="15363" name="Title 1"/>
          <p:cNvSpPr>
            <a:spLocks noGrp="1"/>
          </p:cNvSpPr>
          <p:nvPr>
            <p:ph type="title"/>
          </p:nvPr>
        </p:nvSpPr>
        <p:spPr>
          <a:xfrm>
            <a:off x="457200" y="381000"/>
            <a:ext cx="8229600" cy="685800"/>
          </a:xfrm>
        </p:spPr>
        <p:txBody>
          <a:bodyPr>
            <a:normAutofit/>
          </a:bodyPr>
          <a:lstStyle/>
          <a:p>
            <a:pPr eaLnBrk="1" hangingPunct="1"/>
            <a:r>
              <a:rPr lang="en-US" altLang="en-US" sz="4000" dirty="0" smtClean="0">
                <a:ea typeface="ＭＳ Ｐゴシック" pitchFamily="34" charset="-128"/>
                <a:cs typeface="Arial" panose="020B0604020202020204" pitchFamily="34" charset="0"/>
              </a:rPr>
              <a:t>Hex Dump</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13</a:t>
            </a:fld>
            <a:endParaRPr lang="en-US"/>
          </a:p>
        </p:txBody>
      </p:sp>
    </p:spTree>
    <p:extLst>
      <p:ext uri="{BB962C8B-B14F-4D97-AF65-F5344CB8AC3E}">
        <p14:creationId xmlns:p14="http://schemas.microsoft.com/office/powerpoint/2010/main" val="408201881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7575" y="152400"/>
            <a:ext cx="7302500" cy="4810125"/>
          </a:xfrm>
          <a:prstGeom prst="rect">
            <a:avLst/>
          </a:prstGeom>
          <a:ln>
            <a:solidFill>
              <a:schemeClr val="tx1">
                <a:lumMod val="50000"/>
                <a:lumOff val="50000"/>
              </a:schemeClr>
            </a:solidFill>
          </a:ln>
        </p:spPr>
      </p:pic>
      <p:sp>
        <p:nvSpPr>
          <p:cNvPr id="3" name="Content Placeholder 2"/>
          <p:cNvSpPr>
            <a:spLocks noGrp="1"/>
          </p:cNvSpPr>
          <p:nvPr>
            <p:ph idx="1"/>
          </p:nvPr>
        </p:nvSpPr>
        <p:spPr>
          <a:xfrm>
            <a:off x="368300" y="5064870"/>
            <a:ext cx="8407400" cy="1524000"/>
          </a:xfrm>
        </p:spPr>
        <p:txBody>
          <a:bodyPr>
            <a:normAutofit/>
          </a:bodyPr>
          <a:lstStyle/>
          <a:p>
            <a:pPr>
              <a:defRPr/>
            </a:pPr>
            <a:r>
              <a:rPr lang="en-US" sz="2000" dirty="0" smtClean="0"/>
              <a:t>Selecting “View Images/Video” from the Tools menu provides views for grouping and categorizing materials, and per-item metadata. We’ll take a look at this in the actual application</a:t>
            </a:r>
            <a:r>
              <a:rPr lang="is-IS" sz="2000" dirty="0" smtClean="0"/>
              <a:t>…</a:t>
            </a:r>
            <a:endParaRPr lang="en-US" sz="2000" dirty="0" smtClean="0"/>
          </a:p>
          <a:p>
            <a:pPr>
              <a:defRPr/>
            </a:pPr>
            <a:endParaRPr lang="en-US" sz="2000" dirty="0"/>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5" name="Slide Number Placeholder 4"/>
          <p:cNvSpPr>
            <a:spLocks noGrp="1"/>
          </p:cNvSpPr>
          <p:nvPr>
            <p:ph type="sldNum" sz="quarter" idx="12"/>
          </p:nvPr>
        </p:nvSpPr>
        <p:spPr/>
        <p:txBody>
          <a:bodyPr/>
          <a:lstStyle/>
          <a:p>
            <a:fld id="{91D11958-1960-4AC3-B3FE-C8FF6A01984A}" type="slidenum">
              <a:rPr lang="en-US" smtClean="0"/>
              <a:t>130</a:t>
            </a:fld>
            <a:endParaRPr lang="en-US"/>
          </a:p>
        </p:txBody>
      </p:sp>
    </p:spTree>
    <p:extLst>
      <p:ext uri="{BB962C8B-B14F-4D97-AF65-F5344CB8AC3E}">
        <p14:creationId xmlns:p14="http://schemas.microsoft.com/office/powerpoint/2010/main" val="1630617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a:xfrm>
            <a:off x="201613" y="105385"/>
            <a:ext cx="8789987" cy="533400"/>
          </a:xfrm>
        </p:spPr>
        <p:txBody>
          <a:bodyPr>
            <a:normAutofit fontScale="90000"/>
          </a:bodyPr>
          <a:lstStyle/>
          <a:p>
            <a:r>
              <a:rPr lang="en-US" altLang="en-US" sz="2400" dirty="0" err="1" smtClean="0">
                <a:ea typeface="ＭＳ Ｐゴシック" pitchFamily="34" charset="-128"/>
              </a:rPr>
              <a:t>BitCurator</a:t>
            </a:r>
            <a:r>
              <a:rPr lang="en-US" altLang="en-US" sz="2400" dirty="0" smtClean="0">
                <a:ea typeface="ＭＳ Ｐゴシック" pitchFamily="34" charset="-128"/>
              </a:rPr>
              <a:t>, </a:t>
            </a:r>
            <a:r>
              <a:rPr lang="en-US" altLang="en-US" sz="2400" dirty="0" err="1" smtClean="0">
                <a:ea typeface="ＭＳ Ｐゴシック" pitchFamily="34" charset="-128"/>
              </a:rPr>
              <a:t>BitCurator</a:t>
            </a:r>
            <a:r>
              <a:rPr lang="en-US" altLang="en-US" sz="2400" dirty="0" smtClean="0">
                <a:ea typeface="ＭＳ Ｐゴシック" pitchFamily="34" charset="-128"/>
              </a:rPr>
              <a:t> Consortium and </a:t>
            </a:r>
            <a:r>
              <a:rPr lang="en-US" altLang="en-US" sz="2400" dirty="0" err="1" smtClean="0">
                <a:ea typeface="ＭＳ Ｐゴシック" pitchFamily="34" charset="-128"/>
              </a:rPr>
              <a:t>BitCurator</a:t>
            </a:r>
            <a:r>
              <a:rPr lang="en-US" altLang="en-US" sz="2400" dirty="0" smtClean="0">
                <a:ea typeface="ＭＳ Ｐゴシック" pitchFamily="34" charset="-128"/>
              </a:rPr>
              <a:t> Access Resources</a:t>
            </a:r>
          </a:p>
        </p:txBody>
      </p:sp>
      <p:sp>
        <p:nvSpPr>
          <p:cNvPr id="140291" name="TextBox 5"/>
          <p:cNvSpPr txBox="1">
            <a:spLocks noChangeArrowheads="1"/>
          </p:cNvSpPr>
          <p:nvPr/>
        </p:nvSpPr>
        <p:spPr bwMode="auto">
          <a:xfrm>
            <a:off x="3669997" y="830095"/>
            <a:ext cx="48164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ea typeface="ＭＳ Ｐゴシック" pitchFamily="34" charset="-128"/>
              </a:rPr>
              <a:t>Get the software</a:t>
            </a:r>
          </a:p>
          <a:p>
            <a:pPr eaLnBrk="1" hangingPunct="1">
              <a:spcBef>
                <a:spcPct val="0"/>
              </a:spcBef>
              <a:buFontTx/>
              <a:buNone/>
            </a:pPr>
            <a:r>
              <a:rPr lang="en-US" altLang="en-US" sz="2000">
                <a:latin typeface="Arial" panose="020B0604020202020204" pitchFamily="34" charset="0"/>
                <a:ea typeface="ＭＳ Ｐゴシック" pitchFamily="34" charset="-128"/>
              </a:rPr>
              <a:t>Documentation and technical specifications</a:t>
            </a:r>
          </a:p>
          <a:p>
            <a:pPr eaLnBrk="1" hangingPunct="1">
              <a:spcBef>
                <a:spcPct val="0"/>
              </a:spcBef>
              <a:buFontTx/>
              <a:buNone/>
            </a:pPr>
            <a:r>
              <a:rPr lang="en-US" altLang="en-US" sz="2000">
                <a:latin typeface="Arial" panose="020B0604020202020204" pitchFamily="34" charset="0"/>
                <a:ea typeface="ＭＳ Ｐゴシック" pitchFamily="34" charset="-128"/>
              </a:rPr>
              <a:t>Screencasts</a:t>
            </a:r>
          </a:p>
          <a:p>
            <a:pPr eaLnBrk="1" hangingPunct="1">
              <a:spcBef>
                <a:spcPct val="0"/>
              </a:spcBef>
              <a:buFontTx/>
              <a:buNone/>
            </a:pPr>
            <a:r>
              <a:rPr lang="en-US" altLang="en-US" sz="2000">
                <a:latin typeface="Arial" panose="020B0604020202020204" pitchFamily="34" charset="0"/>
                <a:ea typeface="ＭＳ Ｐゴシック" pitchFamily="34" charset="-128"/>
              </a:rPr>
              <a:t>Google Group</a:t>
            </a:r>
          </a:p>
          <a:p>
            <a:pPr eaLnBrk="1" hangingPunct="1">
              <a:spcBef>
                <a:spcPct val="0"/>
              </a:spcBef>
              <a:buFontTx/>
              <a:buNone/>
            </a:pPr>
            <a:r>
              <a:rPr lang="en-US" altLang="en-US" sz="2000" b="1">
                <a:latin typeface="Arial" panose="020B0604020202020204" pitchFamily="34" charset="0"/>
                <a:ea typeface="ＭＳ Ｐゴシック" pitchFamily="34" charset="-128"/>
                <a:hlinkClick r:id="rId2"/>
              </a:rPr>
              <a:t>http://wiki.bitcurator.net/</a:t>
            </a:r>
          </a:p>
        </p:txBody>
      </p:sp>
      <p:sp>
        <p:nvSpPr>
          <p:cNvPr id="140292" name="TextBox 6"/>
          <p:cNvSpPr txBox="1">
            <a:spLocks noChangeArrowheads="1"/>
          </p:cNvSpPr>
          <p:nvPr/>
        </p:nvSpPr>
        <p:spPr bwMode="auto">
          <a:xfrm>
            <a:off x="3700160" y="2811295"/>
            <a:ext cx="416083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ea typeface="ＭＳ Ｐゴシック" pitchFamily="34" charset="-128"/>
              </a:rPr>
              <a:t>People</a:t>
            </a:r>
          </a:p>
          <a:p>
            <a:pPr eaLnBrk="1" hangingPunct="1">
              <a:spcBef>
                <a:spcPct val="0"/>
              </a:spcBef>
              <a:buFontTx/>
              <a:buNone/>
            </a:pPr>
            <a:r>
              <a:rPr lang="en-US" altLang="en-US" sz="2000">
                <a:latin typeface="Arial" panose="020B0604020202020204" pitchFamily="34" charset="0"/>
                <a:ea typeface="ＭＳ Ｐゴシック" pitchFamily="34" charset="-128"/>
              </a:rPr>
              <a:t>Project overview</a:t>
            </a:r>
          </a:p>
          <a:p>
            <a:pPr eaLnBrk="1" hangingPunct="1">
              <a:spcBef>
                <a:spcPct val="0"/>
              </a:spcBef>
              <a:buFontTx/>
              <a:buNone/>
            </a:pPr>
            <a:r>
              <a:rPr lang="en-US" altLang="en-US" sz="2000">
                <a:latin typeface="Arial" panose="020B0604020202020204" pitchFamily="34" charset="0"/>
                <a:ea typeface="ＭＳ Ｐゴシック" pitchFamily="34" charset="-128"/>
              </a:rPr>
              <a:t>Publications</a:t>
            </a:r>
          </a:p>
          <a:p>
            <a:pPr eaLnBrk="1" hangingPunct="1">
              <a:spcBef>
                <a:spcPct val="0"/>
              </a:spcBef>
              <a:buFontTx/>
              <a:buNone/>
            </a:pPr>
            <a:r>
              <a:rPr lang="en-US" altLang="en-US" sz="2000">
                <a:latin typeface="Arial" panose="020B0604020202020204" pitchFamily="34" charset="0"/>
                <a:ea typeface="ＭＳ Ｐゴシック" pitchFamily="34" charset="-128"/>
              </a:rPr>
              <a:t>News</a:t>
            </a:r>
          </a:p>
          <a:p>
            <a:pPr eaLnBrk="1" hangingPunct="1">
              <a:spcBef>
                <a:spcPct val="0"/>
              </a:spcBef>
              <a:buFontTx/>
              <a:buNone/>
            </a:pPr>
            <a:r>
              <a:rPr lang="en-US" altLang="en-US" sz="2000" b="1" u="sng">
                <a:latin typeface="Arial" panose="020B0604020202020204" pitchFamily="34" charset="0"/>
                <a:ea typeface="ＭＳ Ｐゴシック" pitchFamily="34" charset="-128"/>
                <a:hlinkClick r:id="rId3"/>
              </a:rPr>
              <a:t>http://www.bitcurator.net</a:t>
            </a:r>
            <a:r>
              <a:rPr lang="en-US" altLang="en-US" sz="2000" b="1">
                <a:latin typeface="Arial" panose="020B0604020202020204" pitchFamily="34" charset="0"/>
                <a:ea typeface="ＭＳ Ｐゴシック" pitchFamily="34" charset="-128"/>
                <a:hlinkClick r:id="rId3"/>
              </a:rPr>
              <a:t>/</a:t>
            </a:r>
          </a:p>
        </p:txBody>
      </p:sp>
      <p:sp>
        <p:nvSpPr>
          <p:cNvPr id="140293" name="Rectangle 4"/>
          <p:cNvSpPr>
            <a:spLocks noChangeArrowheads="1"/>
          </p:cNvSpPr>
          <p:nvPr/>
        </p:nvSpPr>
        <p:spPr bwMode="auto">
          <a:xfrm>
            <a:off x="3722385" y="5500520"/>
            <a:ext cx="3306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dirty="0">
                <a:latin typeface="Arial" panose="020B0604020202020204" pitchFamily="34" charset="0"/>
                <a:ea typeface="ＭＳ Ｐゴシック" pitchFamily="34" charset="-128"/>
              </a:rPr>
              <a:t>Twitter: @</a:t>
            </a:r>
            <a:r>
              <a:rPr lang="en-US" altLang="en-US" sz="2800" dirty="0" err="1">
                <a:latin typeface="Arial" panose="020B0604020202020204" pitchFamily="34" charset="0"/>
                <a:ea typeface="ＭＳ Ｐゴシック" pitchFamily="34" charset="-128"/>
              </a:rPr>
              <a:t>bitcurator</a:t>
            </a:r>
            <a:endParaRPr lang="en-US" altLang="en-US" sz="2800" dirty="0">
              <a:latin typeface="Arial" panose="020B0604020202020204" pitchFamily="34" charset="0"/>
              <a:ea typeface="ＭＳ Ｐゴシック" pitchFamily="34" charset="-128"/>
            </a:endParaRPr>
          </a:p>
        </p:txBody>
      </p:sp>
      <p:pic>
        <p:nvPicPr>
          <p:cNvPr id="14029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10" y="830095"/>
            <a:ext cx="2389187" cy="163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40295"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2610" y="2658895"/>
            <a:ext cx="24431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6" name="TextBox 1"/>
          <p:cNvSpPr txBox="1">
            <a:spLocks noChangeArrowheads="1"/>
          </p:cNvSpPr>
          <p:nvPr/>
        </p:nvSpPr>
        <p:spPr bwMode="auto">
          <a:xfrm>
            <a:off x="3722385" y="4617870"/>
            <a:ext cx="46720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ea typeface="ＭＳ Ｐゴシック" pitchFamily="34" charset="-128"/>
              </a:rPr>
              <a:t>BitCurator Access Project and Products</a:t>
            </a:r>
          </a:p>
          <a:p>
            <a:pPr eaLnBrk="1" hangingPunct="1">
              <a:spcBef>
                <a:spcPct val="0"/>
              </a:spcBef>
              <a:buFontTx/>
              <a:buNone/>
            </a:pPr>
            <a:r>
              <a:rPr lang="en-US" altLang="en-US" sz="2000" b="1">
                <a:latin typeface="Arial" panose="020B0604020202020204" pitchFamily="34" charset="0"/>
                <a:ea typeface="ＭＳ Ｐゴシック" pitchFamily="34" charset="-128"/>
                <a:hlinkClick r:id="rId6"/>
              </a:rPr>
              <a:t>http://access.bitcurator.net</a:t>
            </a:r>
            <a:r>
              <a:rPr lang="en-US" altLang="en-US" sz="2000" b="1">
                <a:latin typeface="Arial" panose="020B0604020202020204" pitchFamily="34" charset="0"/>
                <a:ea typeface="ＭＳ Ｐゴシック" pitchFamily="34" charset="-128"/>
              </a:rPr>
              <a:t>/</a:t>
            </a:r>
          </a:p>
        </p:txBody>
      </p:sp>
      <p:pic>
        <p:nvPicPr>
          <p:cNvPr id="140297" name="Picture 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622" y="4487695"/>
            <a:ext cx="26447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131</a:t>
            </a:fld>
            <a:endParaRPr lang="en-US"/>
          </a:p>
        </p:txBody>
      </p:sp>
    </p:spTree>
    <p:extLst>
      <p:ext uri="{BB962C8B-B14F-4D97-AF65-F5344CB8AC3E}">
        <p14:creationId xmlns:p14="http://schemas.microsoft.com/office/powerpoint/2010/main" val="93719078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ctrTitle"/>
          </p:nvPr>
        </p:nvSpPr>
        <p:spPr>
          <a:xfrm>
            <a:off x="570689" y="1905000"/>
            <a:ext cx="8116111" cy="2209800"/>
          </a:xfrm>
        </p:spPr>
        <p:txBody>
          <a:bodyPr>
            <a:normAutofit fontScale="90000"/>
          </a:bodyPr>
          <a:lstStyle/>
          <a:p>
            <a:pPr algn="l"/>
            <a:r>
              <a:rPr lang="en-US" altLang="en-US" dirty="0" smtClean="0">
                <a:ea typeface="ＭＳ Ｐゴシック" pitchFamily="34" charset="-128"/>
              </a:rPr>
              <a:t>Incorporating digital forensics into institutional workflows</a:t>
            </a:r>
          </a:p>
        </p:txBody>
      </p:sp>
    </p:spTree>
    <p:extLst>
      <p:ext uri="{BB962C8B-B14F-4D97-AF65-F5344CB8AC3E}">
        <p14:creationId xmlns:p14="http://schemas.microsoft.com/office/powerpoint/2010/main" val="73352326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JCDL2011Fig1v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732" y="817151"/>
            <a:ext cx="5105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Box 2"/>
          <p:cNvSpPr txBox="1">
            <a:spLocks noChangeArrowheads="1"/>
          </p:cNvSpPr>
          <p:nvPr/>
        </p:nvSpPr>
        <p:spPr bwMode="auto">
          <a:xfrm>
            <a:off x="163513" y="230919"/>
            <a:ext cx="84689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mj-lt"/>
                <a:ea typeface="ＭＳ Ｐゴシック" pitchFamily="34" charset="-128"/>
              </a:rPr>
              <a:t>Storage Media Acquisition and Handling Profile for Digital Repositories*</a:t>
            </a:r>
          </a:p>
        </p:txBody>
      </p:sp>
      <p:sp>
        <p:nvSpPr>
          <p:cNvPr id="142340" name="TextBox 3"/>
          <p:cNvSpPr txBox="1">
            <a:spLocks noChangeArrowheads="1"/>
          </p:cNvSpPr>
          <p:nvPr/>
        </p:nvSpPr>
        <p:spPr bwMode="auto">
          <a:xfrm>
            <a:off x="6746132" y="3450853"/>
            <a:ext cx="2048244" cy="256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dirty="0">
                <a:latin typeface="Arial" panose="020B0604020202020204" pitchFamily="34" charset="0"/>
                <a:ea typeface="ＭＳ Ｐゴシック" pitchFamily="34" charset="-128"/>
              </a:rPr>
              <a:t>*Woods, Kam, Christopher A. Lee, and Simson </a:t>
            </a:r>
            <a:r>
              <a:rPr lang="en-US" altLang="en-US" sz="1200" dirty="0" err="1">
                <a:latin typeface="Arial" panose="020B0604020202020204" pitchFamily="34" charset="0"/>
                <a:ea typeface="ＭＳ Ｐゴシック" pitchFamily="34" charset="-128"/>
              </a:rPr>
              <a:t>Garfinkel</a:t>
            </a:r>
            <a:r>
              <a:rPr lang="en-US" altLang="en-US" sz="1200" dirty="0">
                <a:latin typeface="Arial" panose="020B0604020202020204" pitchFamily="34" charset="0"/>
                <a:ea typeface="ＭＳ Ｐゴシック" pitchFamily="34" charset="-128"/>
              </a:rPr>
              <a:t>. </a:t>
            </a:r>
            <a:r>
              <a:rPr lang="ja-JP" altLang="en-US" sz="1200" dirty="0">
                <a:latin typeface="Arial" panose="020B0604020202020204" pitchFamily="34" charset="0"/>
              </a:rPr>
              <a:t>“</a:t>
            </a:r>
            <a:r>
              <a:rPr lang="en-US" altLang="ja-JP" sz="1200" dirty="0">
                <a:latin typeface="Arial" panose="020B0604020202020204" pitchFamily="34" charset="0"/>
              </a:rPr>
              <a:t>Extending Digital Repository Architectures to Support Disk Image Preservation and Access.</a:t>
            </a:r>
            <a:r>
              <a:rPr lang="ja-JP" altLang="en-US" sz="1200" dirty="0">
                <a:latin typeface="Arial" panose="020B0604020202020204" pitchFamily="34" charset="0"/>
              </a:rPr>
              <a:t>”</a:t>
            </a:r>
            <a:r>
              <a:rPr lang="en-US" altLang="ja-JP" sz="1200" dirty="0">
                <a:latin typeface="Arial" panose="020B0604020202020204" pitchFamily="34" charset="0"/>
              </a:rPr>
              <a:t> In </a:t>
            </a:r>
            <a:r>
              <a:rPr lang="en-US" altLang="ja-JP" sz="1200" i="1" dirty="0">
                <a:latin typeface="Arial" panose="020B0604020202020204" pitchFamily="34" charset="0"/>
              </a:rPr>
              <a:t>JCDL '11: Proceeding of the 11th Annual International ACM/IEEE Joint Conference on Digital Libraries</a:t>
            </a:r>
            <a:r>
              <a:rPr lang="en-US" altLang="ja-JP" sz="1200" dirty="0">
                <a:latin typeface="Arial" panose="020B0604020202020204" pitchFamily="34" charset="0"/>
              </a:rPr>
              <a:t>, 57-66. New York, NY: ACM Press, 2011.</a:t>
            </a:r>
            <a:endParaRPr lang="en-US" altLang="en-US" sz="1200" dirty="0">
              <a:latin typeface="Arial" panose="020B0604020202020204" pitchFamily="34" charset="0"/>
              <a:ea typeface="ＭＳ Ｐゴシック" pitchFamily="34" charset="-128"/>
            </a:endParaRPr>
          </a:p>
        </p:txBody>
      </p:sp>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133</a:t>
            </a:fld>
            <a:endParaRPr lang="en-US"/>
          </a:p>
        </p:txBody>
      </p:sp>
    </p:spTree>
    <p:extLst>
      <p:ext uri="{BB962C8B-B14F-4D97-AF65-F5344CB8AC3E}">
        <p14:creationId xmlns:p14="http://schemas.microsoft.com/office/powerpoint/2010/main" val="103366952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344" y="101600"/>
            <a:ext cx="7415206" cy="5748867"/>
          </a:xfrm>
          <a:prstGeom prst="rect">
            <a:avLst/>
          </a:prstGeom>
        </p:spPr>
      </p:pic>
      <p:sp>
        <p:nvSpPr>
          <p:cNvPr id="5" name="TextBox 4"/>
          <p:cNvSpPr txBox="1"/>
          <p:nvPr/>
        </p:nvSpPr>
        <p:spPr>
          <a:xfrm>
            <a:off x="2681637" y="5941054"/>
            <a:ext cx="5833713" cy="307777"/>
          </a:xfrm>
          <a:prstGeom prst="rect">
            <a:avLst/>
          </a:prstGeom>
          <a:noFill/>
        </p:spPr>
        <p:txBody>
          <a:bodyPr wrap="none" rtlCol="0">
            <a:spAutoFit/>
          </a:bodyPr>
          <a:lstStyle/>
          <a:p>
            <a:r>
              <a:rPr lang="en-US" sz="1400" dirty="0" smtClean="0"/>
              <a:t>Source: Data Management Leading Practices. OSC, 6/26/2015</a:t>
            </a:r>
            <a:endParaRPr lang="en-US" sz="1400" dirty="0"/>
          </a:p>
        </p:txBody>
      </p:sp>
    </p:spTree>
    <p:extLst>
      <p:ext uri="{BB962C8B-B14F-4D97-AF65-F5344CB8AC3E}">
        <p14:creationId xmlns:p14="http://schemas.microsoft.com/office/powerpoint/2010/main" val="3448083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135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344" y="101600"/>
            <a:ext cx="7415206" cy="5748867"/>
          </a:xfrm>
          <a:prstGeom prst="rect">
            <a:avLst/>
          </a:prstGeom>
        </p:spPr>
      </p:pic>
      <p:sp>
        <p:nvSpPr>
          <p:cNvPr id="5" name="TextBox 4"/>
          <p:cNvSpPr txBox="1"/>
          <p:nvPr/>
        </p:nvSpPr>
        <p:spPr>
          <a:xfrm>
            <a:off x="2681637" y="5941054"/>
            <a:ext cx="5833713" cy="307777"/>
          </a:xfrm>
          <a:prstGeom prst="rect">
            <a:avLst/>
          </a:prstGeom>
          <a:noFill/>
        </p:spPr>
        <p:txBody>
          <a:bodyPr wrap="none" rtlCol="0">
            <a:spAutoFit/>
          </a:bodyPr>
          <a:lstStyle/>
          <a:p>
            <a:r>
              <a:rPr lang="en-US" sz="1400" dirty="0" smtClean="0"/>
              <a:t>Source: Data Management Leading Practices. OSC, 6/26/2015</a:t>
            </a:r>
            <a:endParaRPr lang="en-US" sz="1400" dirty="0"/>
          </a:p>
        </p:txBody>
      </p:sp>
      <p:sp>
        <p:nvSpPr>
          <p:cNvPr id="7" name="Oval 6"/>
          <p:cNvSpPr/>
          <p:nvPr/>
        </p:nvSpPr>
        <p:spPr>
          <a:xfrm>
            <a:off x="4936067" y="1828797"/>
            <a:ext cx="3056464" cy="2252135"/>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227664" y="3454400"/>
            <a:ext cx="3039535" cy="209973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8472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a:xfrm>
            <a:off x="457200" y="381000"/>
            <a:ext cx="8229600" cy="1143000"/>
          </a:xfrm>
        </p:spPr>
        <p:txBody>
          <a:bodyPr/>
          <a:lstStyle/>
          <a:p>
            <a:r>
              <a:rPr lang="en-US" altLang="en-US" sz="3600" smtClean="0">
                <a:ea typeface="ＭＳ Ｐゴシック" pitchFamily="34" charset="-128"/>
              </a:rPr>
              <a:t>Two Sources of Workflow Examples</a:t>
            </a:r>
          </a:p>
        </p:txBody>
      </p:sp>
      <p:sp>
        <p:nvSpPr>
          <p:cNvPr id="144387" name="TextBox 3"/>
          <p:cNvSpPr txBox="1">
            <a:spLocks noChangeArrowheads="1"/>
          </p:cNvSpPr>
          <p:nvPr/>
        </p:nvSpPr>
        <p:spPr bwMode="auto">
          <a:xfrm>
            <a:off x="457200" y="2057400"/>
            <a:ext cx="83058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Arial" panose="020B0604020202020204" pitchFamily="34" charset="0"/>
                <a:ea typeface="ＭＳ Ｐゴシック" pitchFamily="34" charset="-128"/>
              </a:rPr>
              <a:t>Martin J. Gengenbach, “’The Way We Do it Here’: Mapping Digital Forensics Workflows in Collecting Institutions,” A Master’s Paper for the M.S. in L.S degree. August 2012.</a:t>
            </a:r>
          </a:p>
          <a:p>
            <a:pPr eaLnBrk="1" hangingPunct="1">
              <a:spcBef>
                <a:spcPct val="0"/>
              </a:spcBef>
              <a:buFontTx/>
              <a:buNone/>
            </a:pPr>
            <a:r>
              <a:rPr lang="en-US" altLang="en-US" sz="2400">
                <a:latin typeface="Arial" panose="020B0604020202020204" pitchFamily="34" charset="0"/>
                <a:ea typeface="ＭＳ Ｐゴシック" pitchFamily="34" charset="-128"/>
                <a:hlinkClick r:id="rId2"/>
              </a:rPr>
              <a:t>http://digitalcurationexchange.org/system/files/gengenbach-forensic-workflows-2012.pdf</a:t>
            </a:r>
            <a:endParaRPr lang="en-US" altLang="en-US" sz="2400">
              <a:latin typeface="Arial" panose="020B0604020202020204" pitchFamily="34" charset="0"/>
              <a:ea typeface="ＭＳ Ｐゴシック" pitchFamily="34" charset="-128"/>
            </a:endParaRPr>
          </a:p>
          <a:p>
            <a:pPr eaLnBrk="1" hangingPunct="1">
              <a:spcBef>
                <a:spcPct val="0"/>
              </a:spcBef>
              <a:buFontTx/>
              <a:buNone/>
            </a:pPr>
            <a:endParaRPr lang="en-US" altLang="en-US" sz="2400">
              <a:latin typeface="Arial" panose="020B0604020202020204" pitchFamily="34" charset="0"/>
              <a:ea typeface="ＭＳ Ｐゴシック" pitchFamily="34" charset="-128"/>
            </a:endParaRPr>
          </a:p>
          <a:p>
            <a:pPr eaLnBrk="1" hangingPunct="1">
              <a:spcBef>
                <a:spcPct val="0"/>
              </a:spcBef>
              <a:buFontTx/>
              <a:buNone/>
            </a:pPr>
            <a:r>
              <a:rPr lang="en-US" altLang="en-US" sz="2400">
                <a:latin typeface="Arial" panose="020B0604020202020204" pitchFamily="34" charset="0"/>
                <a:ea typeface="ＭＳ Ｐゴシック" pitchFamily="34" charset="-128"/>
              </a:rPr>
              <a:t>AIMS Work Group, “AIMS Born-Digital Collections: An Inter-Institutional Model for Stewardship,” January 2012. </a:t>
            </a:r>
            <a:r>
              <a:rPr lang="en-US" altLang="en-US" sz="2400">
                <a:latin typeface="Arial" panose="020B0604020202020204" pitchFamily="34" charset="0"/>
                <a:ea typeface="ＭＳ Ｐゴシック" pitchFamily="34" charset="-128"/>
                <a:hlinkClick r:id="rId3"/>
              </a:rPr>
              <a:t>http://www2.lib.virginia.edu/aims/whitepaper/AIMS_final.pdf</a:t>
            </a:r>
            <a:endParaRPr lang="en-US" altLang="en-US" sz="2400">
              <a:latin typeface="Arial" panose="020B0604020202020204" pitchFamily="34" charset="0"/>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136</a:t>
            </a:fld>
            <a:endParaRPr lang="en-US"/>
          </a:p>
        </p:txBody>
      </p:sp>
    </p:spTree>
    <p:extLst>
      <p:ext uri="{BB962C8B-B14F-4D97-AF65-F5344CB8AC3E}">
        <p14:creationId xmlns:p14="http://schemas.microsoft.com/office/powerpoint/2010/main" val="288226230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76200"/>
            <a:ext cx="4419600" cy="627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TextBox 2"/>
          <p:cNvSpPr txBox="1">
            <a:spLocks noChangeArrowheads="1"/>
          </p:cNvSpPr>
          <p:nvPr/>
        </p:nvSpPr>
        <p:spPr bwMode="auto">
          <a:xfrm>
            <a:off x="6836923" y="4865451"/>
            <a:ext cx="188554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dirty="0">
                <a:latin typeface="Arial" panose="020B0604020202020204" pitchFamily="34" charset="0"/>
                <a:ea typeface="ＭＳ Ｐゴシック" pitchFamily="34" charset="-128"/>
              </a:rPr>
              <a:t>Martin J. </a:t>
            </a:r>
            <a:r>
              <a:rPr lang="en-US" altLang="en-US" sz="1200" dirty="0" err="1">
                <a:latin typeface="Arial" panose="020B0604020202020204" pitchFamily="34" charset="0"/>
                <a:ea typeface="ＭＳ Ｐゴシック" pitchFamily="34" charset="-128"/>
              </a:rPr>
              <a:t>Gengenbach</a:t>
            </a:r>
            <a:r>
              <a:rPr lang="en-US" altLang="en-US" sz="1200" dirty="0">
                <a:latin typeface="Arial" panose="020B0604020202020204" pitchFamily="34" charset="0"/>
                <a:ea typeface="ＭＳ Ｐゴシック" pitchFamily="34" charset="-128"/>
              </a:rPr>
              <a:t>, “’The Way We Do it Here’: Mapping Digital Forensics Workflows in Collecting Institutions,” A Master’s Paper for the M.S. in L.S degree. August, 2012.</a:t>
            </a:r>
          </a:p>
        </p:txBody>
      </p:sp>
    </p:spTree>
    <p:extLst>
      <p:ext uri="{BB962C8B-B14F-4D97-AF65-F5344CB8AC3E}">
        <p14:creationId xmlns:p14="http://schemas.microsoft.com/office/powerpoint/2010/main" val="992784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7766" y="101600"/>
            <a:ext cx="4648200" cy="634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5" name="Rectangle 2"/>
          <p:cNvSpPr>
            <a:spLocks noChangeArrowheads="1"/>
          </p:cNvSpPr>
          <p:nvPr/>
        </p:nvSpPr>
        <p:spPr bwMode="auto">
          <a:xfrm>
            <a:off x="2798322" y="6442501"/>
            <a:ext cx="6215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dirty="0">
                <a:latin typeface="Arial" panose="020B0604020202020204" pitchFamily="34" charset="0"/>
              </a:rPr>
              <a:t>AIMS Work Group, “AIMS Born-Digital Collections: An Inter-Institutional Model for Stewardship,” January 2012. </a:t>
            </a:r>
          </a:p>
        </p:txBody>
      </p:sp>
    </p:spTree>
    <p:extLst>
      <p:ext uri="{BB962C8B-B14F-4D97-AF65-F5344CB8AC3E}">
        <p14:creationId xmlns:p14="http://schemas.microsoft.com/office/powerpoint/2010/main" val="65293249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a:xfrm>
            <a:off x="457200" y="2590800"/>
            <a:ext cx="8229600" cy="1143000"/>
          </a:xfrm>
        </p:spPr>
        <p:txBody>
          <a:bodyPr>
            <a:normAutofit fontScale="90000"/>
          </a:bodyPr>
          <a:lstStyle/>
          <a:p>
            <a:r>
              <a:rPr lang="en-US" altLang="en-US" dirty="0" smtClean="0"/>
              <a:t>Inferences from Forensic Evidence: Opportunities and Important Caveats</a:t>
            </a:r>
          </a:p>
        </p:txBody>
      </p:sp>
      <p:sp>
        <p:nvSpPr>
          <p:cNvPr id="14745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smtClean="0">
                <a:solidFill>
                  <a:srgbClr val="898989"/>
                </a:solidFill>
              </a:rPr>
              <a:t>Cal Lee &amp; Kam Woods - Using Digital Forensics Tools and Methods for Data Curation</a:t>
            </a:r>
          </a:p>
        </p:txBody>
      </p:sp>
      <p:sp>
        <p:nvSpPr>
          <p:cNvPr id="2" name="Slide Number Placeholder 1"/>
          <p:cNvSpPr>
            <a:spLocks noGrp="1"/>
          </p:cNvSpPr>
          <p:nvPr>
            <p:ph type="sldNum" sz="quarter" idx="12"/>
          </p:nvPr>
        </p:nvSpPr>
        <p:spPr/>
        <p:txBody>
          <a:bodyPr/>
          <a:lstStyle/>
          <a:p>
            <a:fld id="{91D11958-1960-4AC3-B3FE-C8FF6A01984A}" type="slidenum">
              <a:rPr lang="en-US" smtClean="0"/>
              <a:t>139</a:t>
            </a:fld>
            <a:endParaRPr lang="en-US"/>
          </a:p>
        </p:txBody>
      </p:sp>
    </p:spTree>
    <p:extLst>
      <p:ext uri="{BB962C8B-B14F-4D97-AF65-F5344CB8AC3E}">
        <p14:creationId xmlns:p14="http://schemas.microsoft.com/office/powerpoint/2010/main" val="344350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1"/>
          <p:cNvSpPr txBox="1">
            <a:spLocks noChangeArrowheads="1"/>
          </p:cNvSpPr>
          <p:nvPr/>
        </p:nvSpPr>
        <p:spPr bwMode="auto">
          <a:xfrm>
            <a:off x="160506" y="76200"/>
            <a:ext cx="633032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600" dirty="0">
                <a:solidFill>
                  <a:srgbClr val="000000"/>
                </a:solidFill>
                <a:latin typeface="+mj-lt"/>
              </a:rPr>
              <a:t>In the </a:t>
            </a:r>
            <a:r>
              <a:rPr lang="en-US" altLang="en-US" sz="2600" dirty="0" err="1">
                <a:solidFill>
                  <a:srgbClr val="000000"/>
                </a:solidFill>
                <a:latin typeface="+mj-lt"/>
              </a:rPr>
              <a:t>BitCurator</a:t>
            </a:r>
            <a:r>
              <a:rPr lang="en-US" altLang="en-US" sz="2600" dirty="0">
                <a:solidFill>
                  <a:srgbClr val="000000"/>
                </a:solidFill>
                <a:latin typeface="+mj-lt"/>
              </a:rPr>
              <a:t> environment:</a:t>
            </a:r>
          </a:p>
        </p:txBody>
      </p:sp>
      <p:pic>
        <p:nvPicPr>
          <p:cNvPr id="1638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506" y="614363"/>
            <a:ext cx="8143875" cy="610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94010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a:xfrm>
            <a:off x="533400" y="465307"/>
            <a:ext cx="8229600" cy="4724400"/>
          </a:xfrm>
        </p:spPr>
        <p:txBody>
          <a:bodyPr/>
          <a:lstStyle/>
          <a:p>
            <a:r>
              <a:rPr lang="en-US" altLang="en-US" sz="3600" dirty="0" smtClean="0">
                <a:ea typeface="ＭＳ Ｐゴシック" pitchFamily="34" charset="-128"/>
              </a:rPr>
              <a:t>"If a forensic examiner has complete confidence in his/her conclusions, this is usually an indication that he/she is missing something – there is always uncertainty and all assertions should be qualified accordingly...</a:t>
            </a:r>
            <a:r>
              <a:rPr lang="ja-JP" altLang="en-US" sz="3600" dirty="0" smtClean="0"/>
              <a:t>”</a:t>
            </a:r>
            <a:endParaRPr lang="en-US" altLang="en-US" sz="3600" dirty="0" smtClean="0">
              <a:ea typeface="ＭＳ Ｐゴシック" pitchFamily="34" charset="-128"/>
            </a:endParaRPr>
          </a:p>
        </p:txBody>
      </p:sp>
      <p:sp>
        <p:nvSpPr>
          <p:cNvPr id="148483" name="TextBox 2"/>
          <p:cNvSpPr txBox="1">
            <a:spLocks noChangeArrowheads="1"/>
          </p:cNvSpPr>
          <p:nvPr/>
        </p:nvSpPr>
        <p:spPr bwMode="auto">
          <a:xfrm>
            <a:off x="423153" y="5126917"/>
            <a:ext cx="8839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ea typeface="ＭＳ Ｐゴシック" pitchFamily="34" charset="-128"/>
              </a:rPr>
              <a:t>Casey, Eoghan. "Error, Uncertainty, and Loss in Digital Evidence." </a:t>
            </a:r>
            <a:r>
              <a:rPr lang="en-US" altLang="en-US" sz="1800" i="1">
                <a:latin typeface="Arial" panose="020B0604020202020204" pitchFamily="34" charset="0"/>
                <a:ea typeface="ＭＳ Ｐゴシック" pitchFamily="34" charset="-128"/>
              </a:rPr>
              <a:t>International Journal of Digital Evidence </a:t>
            </a:r>
            <a:r>
              <a:rPr lang="en-US" altLang="en-US" sz="1800">
                <a:latin typeface="Arial" panose="020B0604020202020204" pitchFamily="34" charset="0"/>
                <a:ea typeface="ＭＳ Ｐゴシック" pitchFamily="34" charset="-128"/>
              </a:rPr>
              <a:t>1, no. 2 (2002).</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140</a:t>
            </a:fld>
            <a:endParaRPr lang="en-US"/>
          </a:p>
        </p:txBody>
      </p:sp>
    </p:spTree>
    <p:extLst>
      <p:ext uri="{BB962C8B-B14F-4D97-AF65-F5344CB8AC3E}">
        <p14:creationId xmlns:p14="http://schemas.microsoft.com/office/powerpoint/2010/main" val="374290558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a:xfrm>
            <a:off x="457200" y="564204"/>
            <a:ext cx="8229600" cy="4572000"/>
          </a:xfrm>
        </p:spPr>
        <p:txBody>
          <a:bodyPr/>
          <a:lstStyle/>
          <a:p>
            <a:pPr algn="l"/>
            <a:r>
              <a:rPr lang="ja-JP" altLang="en-US" sz="2400" dirty="0" smtClean="0"/>
              <a:t>“</a:t>
            </a:r>
            <a:r>
              <a:rPr lang="en-US" altLang="ja-JP" sz="2400" dirty="0" smtClean="0"/>
              <a:t>Investigators cannot, in general, directly observe digital data and instead they can only observe the data displayed on a monitor or other output device, which is driven by various types of hardware and software.  Because the </a:t>
            </a:r>
            <a:r>
              <a:rPr lang="en-US" altLang="ja-JP" sz="2400" b="1" dirty="0" smtClean="0"/>
              <a:t>observation of the data is indirect</a:t>
            </a:r>
            <a:r>
              <a:rPr lang="en-US" altLang="ja-JP" sz="2400" dirty="0" smtClean="0"/>
              <a:t>, a hypothesis must be formulated that the actual data is equal to the observed data. Testing this hypothesis requires that the hardware and software being used are accurate and reliable. Hypotheses also need to be formulated about the data abstractions that exist and the previous states and events that occurred.</a:t>
            </a:r>
            <a:r>
              <a:rPr lang="ja-JP" altLang="en-US" sz="2400" dirty="0" smtClean="0"/>
              <a:t>“</a:t>
            </a:r>
            <a:r>
              <a:rPr lang="en-US" altLang="ja-JP" sz="2400" dirty="0" smtClean="0"/>
              <a:t>*</a:t>
            </a:r>
            <a:r>
              <a:rPr lang="en-US" altLang="ja-JP" sz="1600" dirty="0" smtClean="0">
                <a:solidFill>
                  <a:schemeClr val="bg2"/>
                </a:solidFill>
              </a:rPr>
              <a:t/>
            </a:r>
            <a:br>
              <a:rPr lang="en-US" altLang="ja-JP" sz="1600" dirty="0" smtClean="0">
                <a:solidFill>
                  <a:schemeClr val="bg2"/>
                </a:solidFill>
              </a:rPr>
            </a:br>
            <a:endParaRPr lang="en-US" altLang="en-US" sz="1600" dirty="0" smtClean="0">
              <a:solidFill>
                <a:schemeClr val="bg2"/>
              </a:solidFill>
              <a:ea typeface="ＭＳ Ｐゴシック" pitchFamily="34" charset="-128"/>
            </a:endParaRPr>
          </a:p>
        </p:txBody>
      </p:sp>
      <p:sp>
        <p:nvSpPr>
          <p:cNvPr id="149507" name="TextBox 2"/>
          <p:cNvSpPr txBox="1">
            <a:spLocks noChangeArrowheads="1"/>
          </p:cNvSpPr>
          <p:nvPr/>
        </p:nvSpPr>
        <p:spPr bwMode="auto">
          <a:xfrm>
            <a:off x="332361" y="5100164"/>
            <a:ext cx="868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ea typeface="ＭＳ Ｐゴシック" pitchFamily="34" charset="-128"/>
              </a:rPr>
              <a:t>*Carrier, Brian D. "A Hypothesis-Based Approach to Digital Forensic Investigations." Doctoral Dissertation, Purdue University, 2006. p.11 (emphasis added).</a:t>
            </a:r>
          </a:p>
        </p:txBody>
      </p:sp>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141</a:t>
            </a:fld>
            <a:endParaRPr lang="en-US"/>
          </a:p>
        </p:txBody>
      </p:sp>
    </p:spTree>
    <p:extLst>
      <p:ext uri="{BB962C8B-B14F-4D97-AF65-F5344CB8AC3E}">
        <p14:creationId xmlns:p14="http://schemas.microsoft.com/office/powerpoint/2010/main" val="103440439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Content Placeholder 2"/>
          <p:cNvSpPr>
            <a:spLocks noGrp="1"/>
          </p:cNvSpPr>
          <p:nvPr>
            <p:ph idx="1"/>
          </p:nvPr>
        </p:nvSpPr>
        <p:spPr>
          <a:xfrm>
            <a:off x="457200" y="1530484"/>
            <a:ext cx="8534400" cy="4336915"/>
          </a:xfrm>
        </p:spPr>
        <p:txBody>
          <a:bodyPr>
            <a:normAutofit fontScale="92500" lnSpcReduction="10000"/>
          </a:bodyPr>
          <a:lstStyle/>
          <a:p>
            <a:r>
              <a:rPr lang="en-US" altLang="en-US" sz="2400" dirty="0" smtClean="0">
                <a:ea typeface="ＭＳ Ｐゴシック" pitchFamily="34" charset="-128"/>
              </a:rPr>
              <a:t>Name embedded in a MS Word file is the document</a:t>
            </a:r>
            <a:r>
              <a:rPr lang="ja-JP" altLang="en-US" sz="2400" dirty="0" smtClean="0"/>
              <a:t>’</a:t>
            </a:r>
            <a:r>
              <a:rPr lang="en-US" altLang="ja-JP" sz="2400" dirty="0" smtClean="0"/>
              <a:t>s author</a:t>
            </a:r>
          </a:p>
          <a:p>
            <a:r>
              <a:rPr lang="en-US" altLang="en-US" sz="2400" dirty="0" smtClean="0">
                <a:ea typeface="ＭＳ Ｐゴシック" pitchFamily="34" charset="-128"/>
              </a:rPr>
              <a:t>Given IP address identifies an individual</a:t>
            </a:r>
          </a:p>
          <a:p>
            <a:r>
              <a:rPr lang="en-US" altLang="en-US" sz="2400" dirty="0" smtClean="0">
                <a:ea typeface="ＭＳ Ｐゴシック" pitchFamily="34" charset="-128"/>
              </a:rPr>
              <a:t>Presence of email addresses on different hard drives indicate correspondence patterns between individuals</a:t>
            </a:r>
          </a:p>
          <a:p>
            <a:r>
              <a:rPr lang="en-US" altLang="en-US" sz="2400" dirty="0" smtClean="0">
                <a:ea typeface="ＭＳ Ｐゴシック" pitchFamily="34" charset="-128"/>
              </a:rPr>
              <a:t>Many common MD5 values across storage locations indicate sharing of files across those locations (context-based filtering can help to address this)</a:t>
            </a:r>
          </a:p>
          <a:p>
            <a:r>
              <a:rPr lang="en-US" altLang="en-US" sz="2400" dirty="0" smtClean="0">
                <a:ea typeface="ＭＳ Ｐゴシック" pitchFamily="34" charset="-128"/>
              </a:rPr>
              <a:t>Last modified date indicates when a document was finalized</a:t>
            </a:r>
          </a:p>
          <a:p>
            <a:r>
              <a:rPr lang="en-US" altLang="en-US" sz="2400" dirty="0" smtClean="0">
                <a:ea typeface="ＭＳ Ｐゴシック" pitchFamily="34" charset="-128"/>
              </a:rPr>
              <a:t>Parts of a page available through the </a:t>
            </a:r>
            <a:r>
              <a:rPr lang="en-US" altLang="en-US" sz="2400" dirty="0" err="1" smtClean="0">
                <a:ea typeface="ＭＳ Ｐゴシック" pitchFamily="34" charset="-128"/>
              </a:rPr>
              <a:t>WayBack</a:t>
            </a:r>
            <a:r>
              <a:rPr lang="en-US" altLang="en-US" sz="2400" dirty="0" smtClean="0">
                <a:ea typeface="ＭＳ Ｐゴシック" pitchFamily="34" charset="-128"/>
              </a:rPr>
              <a:t> Machine for a given date represent the parts of the page as available on that date</a:t>
            </a:r>
          </a:p>
        </p:txBody>
      </p:sp>
      <p:sp>
        <p:nvSpPr>
          <p:cNvPr id="151555" name="Title 1"/>
          <p:cNvSpPr>
            <a:spLocks noGrp="1"/>
          </p:cNvSpPr>
          <p:nvPr>
            <p:ph type="title"/>
          </p:nvPr>
        </p:nvSpPr>
        <p:spPr>
          <a:xfrm>
            <a:off x="457200" y="457200"/>
            <a:ext cx="8534400" cy="914400"/>
          </a:xfrm>
        </p:spPr>
        <p:txBody>
          <a:bodyPr>
            <a:normAutofit/>
          </a:bodyPr>
          <a:lstStyle/>
          <a:p>
            <a:r>
              <a:rPr lang="en-US" altLang="en-US" sz="3000" dirty="0" smtClean="0">
                <a:ea typeface="ＭＳ Ｐゴシック" pitchFamily="34" charset="-128"/>
              </a:rPr>
              <a:t>Examples of Potentially Useful Inferences (that could be Wrong)</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142</a:t>
            </a:fld>
            <a:endParaRPr lang="en-US"/>
          </a:p>
        </p:txBody>
      </p:sp>
    </p:spTree>
    <p:extLst>
      <p:ext uri="{BB962C8B-B14F-4D97-AF65-F5344CB8AC3E}">
        <p14:creationId xmlns:p14="http://schemas.microsoft.com/office/powerpoint/2010/main" val="187610130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a:xfrm>
            <a:off x="457200" y="457200"/>
            <a:ext cx="8229600" cy="609600"/>
          </a:xfrm>
        </p:spPr>
        <p:txBody>
          <a:bodyPr/>
          <a:lstStyle/>
          <a:p>
            <a:r>
              <a:rPr lang="en-US" altLang="en-US" sz="3200" dirty="0" smtClean="0">
                <a:ea typeface="ＭＳ Ｐゴシック" pitchFamily="34" charset="-128"/>
              </a:rPr>
              <a:t>The </a:t>
            </a:r>
            <a:r>
              <a:rPr lang="ja-JP" altLang="en-US" sz="3200" dirty="0" smtClean="0"/>
              <a:t>“</a:t>
            </a:r>
            <a:r>
              <a:rPr lang="en-US" altLang="ja-JP" sz="3200" dirty="0" smtClean="0"/>
              <a:t>Keyboard Dilemma</a:t>
            </a:r>
            <a:r>
              <a:rPr lang="ja-JP" altLang="en-US" sz="3200" dirty="0" smtClean="0"/>
              <a:t>”</a:t>
            </a:r>
            <a:endParaRPr lang="en-US" altLang="en-US" sz="3200" dirty="0" smtClean="0">
              <a:ea typeface="ＭＳ Ｐゴシック" pitchFamily="34" charset="-128"/>
            </a:endParaRPr>
          </a:p>
        </p:txBody>
      </p:sp>
      <p:sp>
        <p:nvSpPr>
          <p:cNvPr id="153603" name="TextBox 2"/>
          <p:cNvSpPr txBox="1">
            <a:spLocks noChangeArrowheads="1"/>
          </p:cNvSpPr>
          <p:nvPr/>
        </p:nvSpPr>
        <p:spPr bwMode="auto">
          <a:xfrm>
            <a:off x="457200" y="1221564"/>
            <a:ext cx="82296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ja-JP" altLang="en-US" sz="2800" dirty="0">
                <a:latin typeface="Arial" panose="020B0604020202020204" pitchFamily="34" charset="0"/>
              </a:rPr>
              <a:t>“</a:t>
            </a:r>
            <a:r>
              <a:rPr lang="en-US" altLang="ja-JP" sz="2800" dirty="0">
                <a:latin typeface="Arial" panose="020B0604020202020204" pitchFamily="34" charset="0"/>
              </a:rPr>
              <a:t>Even if a document can be traced to a particular computer and/or IP address, how can we identify who was actually at the keyboard composing the document? It is a particular problem in environments where multiple users may have access to the same computer or when users do not have to authenticate themselves to access a particular account.</a:t>
            </a:r>
            <a:r>
              <a:rPr lang="ja-JP" altLang="en-US" sz="2800" dirty="0">
                <a:latin typeface="Arial" panose="020B0604020202020204" pitchFamily="34" charset="0"/>
              </a:rPr>
              <a:t>”</a:t>
            </a:r>
            <a:endParaRPr lang="en-US" altLang="en-US" sz="2800" dirty="0">
              <a:latin typeface="Arial" panose="020B0604020202020204" pitchFamily="34" charset="0"/>
              <a:ea typeface="ＭＳ Ｐゴシック" pitchFamily="34" charset="-128"/>
            </a:endParaRPr>
          </a:p>
        </p:txBody>
      </p:sp>
      <p:sp>
        <p:nvSpPr>
          <p:cNvPr id="153604" name="TextBox 3"/>
          <p:cNvSpPr txBox="1">
            <a:spLocks noChangeArrowheads="1"/>
          </p:cNvSpPr>
          <p:nvPr/>
        </p:nvSpPr>
        <p:spPr bwMode="auto">
          <a:xfrm>
            <a:off x="457200" y="4820038"/>
            <a:ext cx="779185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err="1">
                <a:latin typeface="+mj-lt"/>
                <a:ea typeface="ＭＳ Ｐゴシック" pitchFamily="34" charset="-128"/>
              </a:rPr>
              <a:t>Chaski</a:t>
            </a:r>
            <a:r>
              <a:rPr lang="en-US" altLang="en-US" sz="1400" dirty="0">
                <a:latin typeface="+mj-lt"/>
                <a:ea typeface="ＭＳ Ｐゴシック" pitchFamily="34" charset="-128"/>
              </a:rPr>
              <a:t>, Carole. "The Keyboard Dilemma and Authorship Identification." In </a:t>
            </a:r>
            <a:r>
              <a:rPr lang="en-US" altLang="en-US" sz="1400" i="1" dirty="0">
                <a:latin typeface="+mj-lt"/>
                <a:ea typeface="ＭＳ Ｐゴシック" pitchFamily="34" charset="-128"/>
              </a:rPr>
              <a:t>Advances in Digital Forensics III: IFIP International Conference on Digital Forensics, National Center for Forensic Science, Orlando, Florida, January 28-January 31, 2007</a:t>
            </a:r>
            <a:r>
              <a:rPr lang="en-US" altLang="en-US" sz="1400" dirty="0">
                <a:latin typeface="+mj-lt"/>
                <a:ea typeface="ＭＳ Ｐゴシック" pitchFamily="34" charset="-128"/>
              </a:rPr>
              <a:t>, edited by Philip </a:t>
            </a:r>
            <a:r>
              <a:rPr lang="en-US" altLang="en-US" sz="1400" dirty="0" err="1">
                <a:latin typeface="+mj-lt"/>
                <a:ea typeface="ＭＳ Ｐゴシック" pitchFamily="34" charset="-128"/>
              </a:rPr>
              <a:t>Craiger</a:t>
            </a:r>
            <a:r>
              <a:rPr lang="en-US" altLang="en-US" sz="1400" dirty="0">
                <a:latin typeface="+mj-lt"/>
                <a:ea typeface="ＭＳ Ｐゴシック" pitchFamily="34" charset="-128"/>
              </a:rPr>
              <a:t> and </a:t>
            </a:r>
            <a:r>
              <a:rPr lang="en-US" altLang="en-US" sz="1400" dirty="0" err="1">
                <a:latin typeface="+mj-lt"/>
                <a:ea typeface="ＭＳ Ｐゴシック" pitchFamily="34" charset="-128"/>
              </a:rPr>
              <a:t>Sujeet</a:t>
            </a:r>
            <a:r>
              <a:rPr lang="en-US" altLang="en-US" sz="1400" dirty="0">
                <a:latin typeface="+mj-lt"/>
                <a:ea typeface="ＭＳ Ｐゴシック" pitchFamily="34" charset="-128"/>
              </a:rPr>
              <a:t> </a:t>
            </a:r>
            <a:r>
              <a:rPr lang="en-US" altLang="en-US" sz="1400" dirty="0" err="1">
                <a:latin typeface="+mj-lt"/>
                <a:ea typeface="ＭＳ Ｐゴシック" pitchFamily="34" charset="-128"/>
              </a:rPr>
              <a:t>Shenoi</a:t>
            </a:r>
            <a:r>
              <a:rPr lang="en-US" altLang="en-US" sz="1400" dirty="0">
                <a:latin typeface="+mj-lt"/>
                <a:ea typeface="ＭＳ Ｐゴシック" pitchFamily="34" charset="-128"/>
              </a:rPr>
              <a:t>. New York, NY: Springer, 2007. p.133.</a:t>
            </a:r>
          </a:p>
          <a:p>
            <a:pPr eaLnBrk="1" hangingPunct="1">
              <a:spcBef>
                <a:spcPct val="0"/>
              </a:spcBef>
              <a:buFontTx/>
              <a:buNone/>
            </a:pPr>
            <a:endParaRPr lang="en-US" altLang="en-US" sz="1400" dirty="0">
              <a:latin typeface="+mj-lt"/>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143</a:t>
            </a:fld>
            <a:endParaRPr lang="en-US"/>
          </a:p>
        </p:txBody>
      </p:sp>
    </p:spTree>
    <p:extLst>
      <p:ext uri="{BB962C8B-B14F-4D97-AF65-F5344CB8AC3E}">
        <p14:creationId xmlns:p14="http://schemas.microsoft.com/office/powerpoint/2010/main" val="209055076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ltLang="en-US" smtClean="0"/>
              <a:t>To Consider:</a:t>
            </a:r>
          </a:p>
        </p:txBody>
      </p:sp>
      <p:sp>
        <p:nvSpPr>
          <p:cNvPr id="155651" name="Content Placeholder 2"/>
          <p:cNvSpPr>
            <a:spLocks noGrp="1"/>
          </p:cNvSpPr>
          <p:nvPr>
            <p:ph idx="1"/>
          </p:nvPr>
        </p:nvSpPr>
        <p:spPr/>
        <p:txBody>
          <a:bodyPr/>
          <a:lstStyle/>
          <a:p>
            <a:pPr marL="0" indent="0">
              <a:buNone/>
            </a:pPr>
            <a:r>
              <a:rPr lang="en-US" altLang="en-US" dirty="0" smtClean="0"/>
              <a:t>Implications for workflows in your setting?</a:t>
            </a:r>
          </a:p>
          <a:p>
            <a:endParaRPr lang="en-US" altLang="en-US" dirty="0" smtClean="0"/>
          </a:p>
        </p:txBody>
      </p:sp>
      <p:sp>
        <p:nvSpPr>
          <p:cNvPr id="15565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smtClean="0">
                <a:solidFill>
                  <a:srgbClr val="898989"/>
                </a:solidFill>
              </a:rPr>
              <a:t>Cal Lee &amp; Kam Woods - Using Digital Forensics Tools and Methods for Data Curation</a:t>
            </a:r>
          </a:p>
        </p:txBody>
      </p:sp>
      <p:sp>
        <p:nvSpPr>
          <p:cNvPr id="2" name="Slide Number Placeholder 1"/>
          <p:cNvSpPr>
            <a:spLocks noGrp="1"/>
          </p:cNvSpPr>
          <p:nvPr>
            <p:ph type="sldNum" sz="quarter" idx="12"/>
          </p:nvPr>
        </p:nvSpPr>
        <p:spPr/>
        <p:txBody>
          <a:bodyPr/>
          <a:lstStyle/>
          <a:p>
            <a:fld id="{91D11958-1960-4AC3-B3FE-C8FF6A01984A}" type="slidenum">
              <a:rPr lang="en-US" smtClean="0"/>
              <a:t>144</a:t>
            </a:fld>
            <a:endParaRPr lang="en-US"/>
          </a:p>
        </p:txBody>
      </p:sp>
    </p:spTree>
    <p:extLst>
      <p:ext uri="{BB962C8B-B14F-4D97-AF65-F5344CB8AC3E}">
        <p14:creationId xmlns:p14="http://schemas.microsoft.com/office/powerpoint/2010/main" val="3561634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366" y="5959813"/>
            <a:ext cx="2970584" cy="8430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nvGraphicFramePr>
        <p:xfrm>
          <a:off x="228600" y="819150"/>
          <a:ext cx="3003550" cy="5888041"/>
        </p:xfrm>
        <a:graphic>
          <a:graphicData uri="http://schemas.openxmlformats.org/drawingml/2006/table">
            <a:tbl>
              <a:tblPr/>
              <a:tblGrid>
                <a:gridCol w="3003550"/>
              </a:tblGrid>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Level</a:t>
                      </a:r>
                      <a:endPar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L="51627" marR="51627"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Aggregation of objects</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Object or package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In-application rendering</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through filesystem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File as “raw” bitstream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Sub-file data structure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2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Raw signal 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on physical medium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1743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2863" y="1090613"/>
            <a:ext cx="6484937"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
          <p:cNvSpPr txBox="1">
            <a:spLocks noChangeArrowheads="1"/>
          </p:cNvSpPr>
          <p:nvPr/>
        </p:nvSpPr>
        <p:spPr bwMode="auto">
          <a:xfrm>
            <a:off x="287338" y="163979"/>
            <a:ext cx="50961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latin typeface="+mj-lt"/>
                <a:ea typeface="ＭＳ Ｐゴシック" pitchFamily="34" charset="-128"/>
              </a:rPr>
              <a:t>Interaction Examples</a:t>
            </a:r>
          </a:p>
        </p:txBody>
      </p:sp>
    </p:spTree>
    <p:extLst>
      <p:ext uri="{BB962C8B-B14F-4D97-AF65-F5344CB8AC3E}">
        <p14:creationId xmlns:p14="http://schemas.microsoft.com/office/powerpoint/2010/main" val="4283956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457200" y="1676400"/>
            <a:ext cx="8229600" cy="4525963"/>
          </a:xfrm>
        </p:spPr>
        <p:txBody>
          <a:bodyPr>
            <a:normAutofit lnSpcReduction="10000"/>
          </a:bodyPr>
          <a:lstStyle/>
          <a:p>
            <a:r>
              <a:rPr lang="en-US" altLang="en-US" sz="2000" dirty="0" smtClean="0">
                <a:ea typeface="ＭＳ Ｐゴシック" pitchFamily="34" charset="-128"/>
              </a:rPr>
              <a:t>A given </a:t>
            </a:r>
            <a:r>
              <a:rPr lang="en-US" altLang="en-US" sz="2000" dirty="0" err="1" smtClean="0">
                <a:ea typeface="ＭＳ Ｐゴシック" pitchFamily="34" charset="-128"/>
              </a:rPr>
              <a:t>bitstream</a:t>
            </a:r>
            <a:r>
              <a:rPr lang="en-US" altLang="en-US" sz="2000" dirty="0" smtClean="0">
                <a:ea typeface="ＭＳ Ｐゴシック" pitchFamily="34" charset="-128"/>
              </a:rPr>
              <a:t>, fed into an algorithm, will generate a short string of characters that is </a:t>
            </a:r>
            <a:r>
              <a:rPr lang="en-US" altLang="en-US" sz="2000" b="1" u="sng" dirty="0" smtClean="0">
                <a:ea typeface="ＭＳ Ｐゴシック" pitchFamily="34" charset="-128"/>
              </a:rPr>
              <a:t>extremely</a:t>
            </a:r>
            <a:r>
              <a:rPr lang="en-US" altLang="en-US" sz="2000" dirty="0" smtClean="0">
                <a:ea typeface="ＭＳ Ｐゴシック" pitchFamily="34" charset="-128"/>
              </a:rPr>
              <a:t> unlikely to be generated by a different </a:t>
            </a:r>
            <a:r>
              <a:rPr lang="en-US" altLang="en-US" sz="2000" dirty="0" err="1" smtClean="0">
                <a:ea typeface="ＭＳ Ｐゴシック" pitchFamily="34" charset="-128"/>
              </a:rPr>
              <a:t>bitstream</a:t>
            </a:r>
            <a:r>
              <a:rPr lang="en-US" altLang="en-US" sz="2000" dirty="0" smtClean="0">
                <a:ea typeface="ＭＳ Ｐゴシック" pitchFamily="34" charset="-128"/>
              </a:rPr>
              <a:t> </a:t>
            </a:r>
            <a:r>
              <a:rPr lang="en-US" altLang="en-US" sz="2000" dirty="0" smtClean="0">
                <a:ea typeface="ＭＳ Ｐゴシック" pitchFamily="34" charset="-128"/>
              </a:rPr>
              <a:t>fed into that same algorithm</a:t>
            </a:r>
          </a:p>
          <a:p>
            <a:pPr>
              <a:lnSpc>
                <a:spcPct val="110000"/>
              </a:lnSpc>
            </a:pPr>
            <a:r>
              <a:rPr lang="en-US" altLang="en-US" sz="2000" dirty="0" smtClean="0">
                <a:ea typeface="ＭＳ Ｐゴシック" pitchFamily="34" charset="-128"/>
              </a:rPr>
              <a:t>Most common = MD5, SHA-1</a:t>
            </a:r>
          </a:p>
          <a:p>
            <a:r>
              <a:rPr lang="en-US" altLang="en-US" sz="2000" dirty="0" smtClean="0">
                <a:ea typeface="ＭＳ Ｐゴシック" pitchFamily="34" charset="-128"/>
              </a:rPr>
              <a:t>Can determine:</a:t>
            </a:r>
          </a:p>
          <a:p>
            <a:pPr lvl="1"/>
            <a:r>
              <a:rPr lang="en-US" altLang="en-US" sz="2000" dirty="0" smtClean="0">
                <a:ea typeface="ＭＳ Ｐゴシック" pitchFamily="34" charset="-128"/>
              </a:rPr>
              <a:t>If bits have changed after a transfer</a:t>
            </a:r>
          </a:p>
          <a:p>
            <a:pPr lvl="1"/>
            <a:r>
              <a:rPr lang="en-US" altLang="en-US" sz="2000" dirty="0" smtClean="0">
                <a:ea typeface="ＭＳ Ｐゴシック" pitchFamily="34" charset="-128"/>
              </a:rPr>
              <a:t>If bits have flipped within a storage environment</a:t>
            </a:r>
          </a:p>
          <a:p>
            <a:pPr lvl="1"/>
            <a:r>
              <a:rPr lang="en-US" altLang="en-US" sz="2000" dirty="0" smtClean="0">
                <a:ea typeface="ＭＳ Ｐゴシック" pitchFamily="34" charset="-128"/>
              </a:rPr>
              <a:t>Whether two different files are identical </a:t>
            </a:r>
            <a:r>
              <a:rPr lang="en-US" altLang="en-US" sz="2000" dirty="0" err="1" smtClean="0">
                <a:ea typeface="ＭＳ Ｐゴシック" pitchFamily="34" charset="-128"/>
              </a:rPr>
              <a:t>bitstreams</a:t>
            </a:r>
            <a:endParaRPr lang="en-US" altLang="en-US" sz="2000" dirty="0" smtClean="0">
              <a:ea typeface="ＭＳ Ｐゴシック" pitchFamily="34" charset="-128"/>
            </a:endParaRPr>
          </a:p>
          <a:p>
            <a:r>
              <a:rPr lang="en-US" altLang="en-US" sz="2000" dirty="0" smtClean="0">
                <a:ea typeface="ＭＳ Ｐゴシック" pitchFamily="34" charset="-128"/>
              </a:rPr>
              <a:t>A library of hash values can identify </a:t>
            </a:r>
            <a:r>
              <a:rPr lang="ja-JP" altLang="en-US" sz="2000" dirty="0" smtClean="0"/>
              <a:t>“</a:t>
            </a:r>
            <a:r>
              <a:rPr lang="en-US" altLang="ja-JP" sz="2000" dirty="0" smtClean="0"/>
              <a:t>known and notable</a:t>
            </a:r>
            <a:r>
              <a:rPr lang="ja-JP" altLang="en-US" sz="2000" dirty="0" smtClean="0"/>
              <a:t>”</a:t>
            </a:r>
            <a:r>
              <a:rPr lang="en-US" altLang="ja-JP" sz="2000" dirty="0" smtClean="0"/>
              <a:t> (</a:t>
            </a:r>
            <a:r>
              <a:rPr lang="en-US" altLang="ja-JP" sz="2000" dirty="0" err="1" smtClean="0"/>
              <a:t>EnCase</a:t>
            </a:r>
            <a:r>
              <a:rPr lang="en-US" altLang="ja-JP" sz="2000" dirty="0" smtClean="0"/>
              <a:t> terminology) files</a:t>
            </a:r>
          </a:p>
          <a:p>
            <a:pPr lvl="1"/>
            <a:r>
              <a:rPr lang="en-US" altLang="en-US" sz="2000" dirty="0" smtClean="0">
                <a:ea typeface="ＭＳ Ｐゴシック" pitchFamily="34" charset="-128"/>
              </a:rPr>
              <a:t>Known – files that can be ignored (e.g. software listed in National Software Reference Library)</a:t>
            </a:r>
          </a:p>
          <a:p>
            <a:pPr lvl="1"/>
            <a:r>
              <a:rPr lang="en-US" altLang="en-US" sz="2000" dirty="0" smtClean="0">
                <a:ea typeface="ＭＳ Ｐゴシック" pitchFamily="34" charset="-128"/>
              </a:rPr>
              <a:t>Notable – specific </a:t>
            </a:r>
            <a:r>
              <a:rPr lang="en-US" altLang="en-US" sz="2000" dirty="0" err="1" smtClean="0">
                <a:ea typeface="ＭＳ Ｐゴシック" pitchFamily="34" charset="-128"/>
              </a:rPr>
              <a:t>bitstreams</a:t>
            </a:r>
            <a:r>
              <a:rPr lang="en-US" altLang="en-US" sz="2000" dirty="0" smtClean="0">
                <a:ea typeface="ＭＳ Ｐゴシック" pitchFamily="34" charset="-128"/>
              </a:rPr>
              <a:t> that you’</a:t>
            </a:r>
            <a:r>
              <a:rPr lang="en-US" altLang="ja-JP" sz="2000" dirty="0" smtClean="0"/>
              <a:t>re trying to find</a:t>
            </a:r>
            <a:endParaRPr lang="en-US" altLang="en-US" sz="2000" dirty="0" smtClean="0">
              <a:ea typeface="ＭＳ Ｐゴシック" pitchFamily="34" charset="-128"/>
            </a:endParaRPr>
          </a:p>
        </p:txBody>
      </p:sp>
      <p:sp>
        <p:nvSpPr>
          <p:cNvPr id="18435" name="Title 1"/>
          <p:cNvSpPr>
            <a:spLocks noGrp="1"/>
          </p:cNvSpPr>
          <p:nvPr>
            <p:ph type="title"/>
          </p:nvPr>
        </p:nvSpPr>
        <p:spPr>
          <a:xfrm>
            <a:off x="457200" y="381000"/>
            <a:ext cx="8229600" cy="1219200"/>
          </a:xfrm>
        </p:spPr>
        <p:txBody>
          <a:bodyPr/>
          <a:lstStyle/>
          <a:p>
            <a:r>
              <a:rPr lang="en-US" altLang="en-US" sz="3200" dirty="0" smtClean="0">
                <a:ea typeface="ＭＳ Ｐゴシック" pitchFamily="34" charset="-128"/>
              </a:rPr>
              <a:t>Checksums – Compact Representations of </a:t>
            </a:r>
            <a:r>
              <a:rPr lang="en-US" altLang="en-US" sz="3200" dirty="0" err="1" smtClean="0">
                <a:ea typeface="ＭＳ Ｐゴシック" pitchFamily="34" charset="-128"/>
              </a:rPr>
              <a:t>Bitstreams</a:t>
            </a:r>
            <a:endParaRPr lang="en-US" altLang="en-US" sz="3200" dirty="0" smtClean="0">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16</a:t>
            </a:fld>
            <a:endParaRPr lang="en-US"/>
          </a:p>
        </p:txBody>
      </p:sp>
    </p:spTree>
    <p:extLst>
      <p:ext uri="{BB962C8B-B14F-4D97-AF65-F5344CB8AC3E}">
        <p14:creationId xmlns:p14="http://schemas.microsoft.com/office/powerpoint/2010/main" val="28156543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93906"/>
            <a:ext cx="7391400" cy="52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Box 2"/>
          <p:cNvSpPr txBox="1">
            <a:spLocks noChangeArrowheads="1"/>
          </p:cNvSpPr>
          <p:nvPr/>
        </p:nvSpPr>
        <p:spPr bwMode="auto">
          <a:xfrm>
            <a:off x="415925" y="239713"/>
            <a:ext cx="82149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dirty="0">
                <a:solidFill>
                  <a:srgbClr val="000000"/>
                </a:solidFill>
                <a:latin typeface="+mj-lt"/>
              </a:rPr>
              <a:t>In </a:t>
            </a:r>
            <a:r>
              <a:rPr lang="en-US" altLang="en-US" sz="1600" dirty="0" err="1">
                <a:solidFill>
                  <a:srgbClr val="000000"/>
                </a:solidFill>
                <a:latin typeface="+mj-lt"/>
              </a:rPr>
              <a:t>BitCurator</a:t>
            </a:r>
            <a:r>
              <a:rPr lang="en-US" altLang="en-US" sz="1600" dirty="0">
                <a:solidFill>
                  <a:srgbClr val="000000"/>
                </a:solidFill>
                <a:latin typeface="+mj-lt"/>
              </a:rPr>
              <a:t> environment: Right Click on File or Directory and Calculate MD5</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17</a:t>
            </a:fld>
            <a:endParaRPr lang="en-US"/>
          </a:p>
        </p:txBody>
      </p:sp>
    </p:spTree>
    <p:extLst>
      <p:ext uri="{BB962C8B-B14F-4D97-AF65-F5344CB8AC3E}">
        <p14:creationId xmlns:p14="http://schemas.microsoft.com/office/powerpoint/2010/main" val="3629224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333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547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smtClean="0"/>
              <a:t>Goals When Acquiring Materials</a:t>
            </a:r>
          </a:p>
        </p:txBody>
      </p:sp>
      <p:sp>
        <p:nvSpPr>
          <p:cNvPr id="6147" name="Content Placeholder 2"/>
          <p:cNvSpPr>
            <a:spLocks noGrp="1"/>
          </p:cNvSpPr>
          <p:nvPr>
            <p:ph idx="1"/>
          </p:nvPr>
        </p:nvSpPr>
        <p:spPr>
          <a:xfrm>
            <a:off x="628650" y="2029837"/>
            <a:ext cx="7981950" cy="4248725"/>
          </a:xfrm>
        </p:spPr>
        <p:txBody>
          <a:bodyPr/>
          <a:lstStyle/>
          <a:p>
            <a:pPr>
              <a:lnSpc>
                <a:spcPct val="100000"/>
              </a:lnSpc>
            </a:pPr>
            <a:r>
              <a:rPr lang="en-US" altLang="en-US" dirty="0" smtClean="0"/>
              <a:t>Ensure integrity of materials</a:t>
            </a:r>
          </a:p>
          <a:p>
            <a:pPr>
              <a:lnSpc>
                <a:spcPct val="100000"/>
              </a:lnSpc>
            </a:pPr>
            <a:r>
              <a:rPr lang="en-US" altLang="en-US" dirty="0" smtClean="0"/>
              <a:t>Allow users to make sense of materials and understand their context</a:t>
            </a:r>
          </a:p>
          <a:p>
            <a:pPr>
              <a:lnSpc>
                <a:spcPct val="100000"/>
              </a:lnSpc>
            </a:pPr>
            <a:r>
              <a:rPr lang="en-US" altLang="en-US" dirty="0" smtClean="0"/>
              <a:t>Prevent inadvertent disclosure of sensitive data</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2</a:t>
            </a:fld>
            <a:endParaRPr lang="en-US"/>
          </a:p>
        </p:txBody>
      </p:sp>
    </p:spTree>
    <p:extLst>
      <p:ext uri="{BB962C8B-B14F-4D97-AF65-F5344CB8AC3E}">
        <p14:creationId xmlns:p14="http://schemas.microsoft.com/office/powerpoint/2010/main" val="1707640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7277" y="6057089"/>
            <a:ext cx="2931673" cy="7328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nvGraphicFramePr>
        <p:xfrm>
          <a:off x="228600" y="819150"/>
          <a:ext cx="3003550" cy="5888041"/>
        </p:xfrm>
        <a:graphic>
          <a:graphicData uri="http://schemas.openxmlformats.org/drawingml/2006/table">
            <a:tbl>
              <a:tblPr/>
              <a:tblGrid>
                <a:gridCol w="3003550"/>
              </a:tblGrid>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Level</a:t>
                      </a:r>
                      <a:endPar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L="51627" marR="51627"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Aggregation of objects</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Object or package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In-application rendering</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through filesystem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as “raw” bitstream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Sub-file data structure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2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Raw signal 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dirty="0" err="1" smtClean="0">
                          <a:ln>
                            <a:noFill/>
                          </a:ln>
                          <a:solidFill>
                            <a:srgbClr val="C4BD97"/>
                          </a:solidFill>
                          <a:effectLst/>
                          <a:latin typeface="Arial" panose="020B0604020202020204" pitchFamily="34" charset="0"/>
                          <a:cs typeface="Arial" panose="020B0604020202020204" pitchFamily="34" charset="0"/>
                        </a:rPr>
                        <a:t>Bitstream</a:t>
                      </a:r>
                      <a:r>
                        <a:rPr kumimoji="0" lang="en-US" altLang="en-US" sz="1600" b="0" i="0" u="none" strike="noStrike" cap="none" normalizeH="0" baseline="0" dirty="0" smtClean="0">
                          <a:ln>
                            <a:noFill/>
                          </a:ln>
                          <a:solidFill>
                            <a:srgbClr val="C4BD97"/>
                          </a:solidFill>
                          <a:effectLst/>
                          <a:latin typeface="Arial" panose="020B0604020202020204" pitchFamily="34" charset="0"/>
                          <a:cs typeface="Arial" panose="020B0604020202020204" pitchFamily="34" charset="0"/>
                        </a:rPr>
                        <a:t> on physical medium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22554" name="Picture 8" descr="docx-in-winzi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601788"/>
            <a:ext cx="6172200"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
          <p:cNvSpPr txBox="1">
            <a:spLocks noChangeArrowheads="1"/>
          </p:cNvSpPr>
          <p:nvPr/>
        </p:nvSpPr>
        <p:spPr bwMode="auto">
          <a:xfrm>
            <a:off x="287338" y="163979"/>
            <a:ext cx="50961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latin typeface="+mj-lt"/>
                <a:ea typeface="ＭＳ Ｐゴシック" pitchFamily="34" charset="-128"/>
              </a:rPr>
              <a:t>Interaction Examples</a:t>
            </a:r>
          </a:p>
        </p:txBody>
      </p:sp>
    </p:spTree>
    <p:extLst>
      <p:ext uri="{BB962C8B-B14F-4D97-AF65-F5344CB8AC3E}">
        <p14:creationId xmlns:p14="http://schemas.microsoft.com/office/powerpoint/2010/main" val="2855087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5966298"/>
            <a:ext cx="2906949" cy="8155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Title 1"/>
          <p:cNvSpPr>
            <a:spLocks noGrp="1"/>
          </p:cNvSpPr>
          <p:nvPr>
            <p:ph type="title"/>
          </p:nvPr>
        </p:nvSpPr>
        <p:spPr>
          <a:xfrm>
            <a:off x="457200" y="-457200"/>
            <a:ext cx="8229600" cy="1371600"/>
          </a:xfrm>
        </p:spPr>
        <p:txBody>
          <a:bodyPr/>
          <a:lstStyle/>
          <a:p>
            <a:r>
              <a:rPr lang="en-US" altLang="en-US" sz="1400" dirty="0" smtClean="0"/>
              <a:t>Example of EXIF Metadata from a JPEG File (Generated Using </a:t>
            </a:r>
            <a:r>
              <a:rPr lang="en-US" altLang="en-US" sz="1400" dirty="0" err="1" smtClean="0"/>
              <a:t>exiftool</a:t>
            </a:r>
            <a:r>
              <a:rPr lang="en-US" altLang="en-US" sz="1400" dirty="0" smtClean="0"/>
              <a:t>*)</a:t>
            </a:r>
          </a:p>
        </p:txBody>
      </p:sp>
      <p:sp>
        <p:nvSpPr>
          <p:cNvPr id="23555" name="TextBox 2"/>
          <p:cNvSpPr txBox="1">
            <a:spLocks noChangeArrowheads="1"/>
          </p:cNvSpPr>
          <p:nvPr/>
        </p:nvSpPr>
        <p:spPr bwMode="auto">
          <a:xfrm>
            <a:off x="76200" y="381000"/>
            <a:ext cx="411480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800">
                <a:solidFill>
                  <a:srgbClr val="000000"/>
                </a:solidFill>
                <a:latin typeface="Arial" panose="020B0604020202020204" pitchFamily="34" charset="0"/>
              </a:rPr>
              <a:t>---- ExifTool ----</a:t>
            </a:r>
          </a:p>
          <a:p>
            <a:pPr>
              <a:spcBef>
                <a:spcPct val="0"/>
              </a:spcBef>
              <a:buFontTx/>
              <a:buNone/>
            </a:pPr>
            <a:r>
              <a:rPr lang="en-US" altLang="en-US" sz="800">
                <a:solidFill>
                  <a:srgbClr val="000000"/>
                </a:solidFill>
                <a:latin typeface="Arial" panose="020B0604020202020204" pitchFamily="34" charset="0"/>
              </a:rPr>
              <a:t>ExifTool Version Number         : 9.38</a:t>
            </a:r>
          </a:p>
          <a:p>
            <a:pPr>
              <a:spcBef>
                <a:spcPct val="0"/>
              </a:spcBef>
              <a:buFontTx/>
              <a:buNone/>
            </a:pPr>
            <a:r>
              <a:rPr lang="en-US" altLang="en-US" sz="800">
                <a:solidFill>
                  <a:srgbClr val="000000"/>
                </a:solidFill>
                <a:latin typeface="Arial" panose="020B0604020202020204" pitchFamily="34" charset="0"/>
              </a:rPr>
              <a:t>---- System ----</a:t>
            </a:r>
          </a:p>
          <a:p>
            <a:pPr>
              <a:spcBef>
                <a:spcPct val="0"/>
              </a:spcBef>
              <a:buFontTx/>
              <a:buNone/>
            </a:pPr>
            <a:r>
              <a:rPr lang="en-US" altLang="en-US" sz="800">
                <a:solidFill>
                  <a:srgbClr val="000000"/>
                </a:solidFill>
                <a:latin typeface="Arial" panose="020B0604020202020204" pitchFamily="34" charset="0"/>
              </a:rPr>
              <a:t>File Name                       : IMG_20130823_151811.jpg</a:t>
            </a:r>
          </a:p>
          <a:p>
            <a:pPr>
              <a:spcBef>
                <a:spcPct val="0"/>
              </a:spcBef>
              <a:buFontTx/>
              <a:buNone/>
            </a:pPr>
            <a:r>
              <a:rPr lang="en-US" altLang="en-US" sz="800">
                <a:solidFill>
                  <a:srgbClr val="000000"/>
                </a:solidFill>
                <a:latin typeface="Arial" panose="020B0604020202020204" pitchFamily="34" charset="0"/>
              </a:rPr>
              <a:t>Directory                       : C:/Users/callee/Documents/images/digital-forensics-lab</a:t>
            </a:r>
          </a:p>
          <a:p>
            <a:pPr>
              <a:spcBef>
                <a:spcPct val="0"/>
              </a:spcBef>
              <a:buFontTx/>
              <a:buNone/>
            </a:pPr>
            <a:r>
              <a:rPr lang="en-US" altLang="en-US" sz="800">
                <a:solidFill>
                  <a:srgbClr val="000000"/>
                </a:solidFill>
                <a:latin typeface="Arial" panose="020B0604020202020204" pitchFamily="34" charset="0"/>
              </a:rPr>
              <a:t>File Size                       : 1785 kB</a:t>
            </a:r>
          </a:p>
          <a:p>
            <a:pPr>
              <a:spcBef>
                <a:spcPct val="0"/>
              </a:spcBef>
              <a:buFontTx/>
              <a:buNone/>
            </a:pPr>
            <a:r>
              <a:rPr lang="en-US" altLang="en-US" sz="800">
                <a:solidFill>
                  <a:srgbClr val="000000"/>
                </a:solidFill>
                <a:latin typeface="Arial" panose="020B0604020202020204" pitchFamily="34" charset="0"/>
              </a:rPr>
              <a:t>File Modification Date/Time     : 2013:08:23 16:36:44-04:00</a:t>
            </a:r>
          </a:p>
          <a:p>
            <a:pPr>
              <a:spcBef>
                <a:spcPct val="0"/>
              </a:spcBef>
              <a:buFontTx/>
              <a:buNone/>
            </a:pPr>
            <a:r>
              <a:rPr lang="en-US" altLang="en-US" sz="800">
                <a:solidFill>
                  <a:srgbClr val="000000"/>
                </a:solidFill>
                <a:latin typeface="Arial" panose="020B0604020202020204" pitchFamily="34" charset="0"/>
              </a:rPr>
              <a:t>File Access Date/Time           : 2013:10:14 17:13:02-04:00</a:t>
            </a:r>
          </a:p>
          <a:p>
            <a:pPr>
              <a:spcBef>
                <a:spcPct val="0"/>
              </a:spcBef>
              <a:buFontTx/>
              <a:buNone/>
            </a:pPr>
            <a:r>
              <a:rPr lang="en-US" altLang="en-US" sz="800">
                <a:solidFill>
                  <a:srgbClr val="000000"/>
                </a:solidFill>
                <a:latin typeface="Arial" panose="020B0604020202020204" pitchFamily="34" charset="0"/>
              </a:rPr>
              <a:t>File Creation Date/Time         : 2013:08:23 16:36:44-04:00</a:t>
            </a:r>
          </a:p>
          <a:p>
            <a:pPr>
              <a:spcBef>
                <a:spcPct val="0"/>
              </a:spcBef>
              <a:buFontTx/>
              <a:buNone/>
            </a:pPr>
            <a:r>
              <a:rPr lang="en-US" altLang="en-US" sz="800">
                <a:solidFill>
                  <a:srgbClr val="000000"/>
                </a:solidFill>
                <a:latin typeface="Arial" panose="020B0604020202020204" pitchFamily="34" charset="0"/>
              </a:rPr>
              <a:t>File Permissions                : rw-rw-rw-</a:t>
            </a:r>
          </a:p>
          <a:p>
            <a:pPr>
              <a:spcBef>
                <a:spcPct val="0"/>
              </a:spcBef>
              <a:buFontTx/>
              <a:buNone/>
            </a:pPr>
            <a:r>
              <a:rPr lang="en-US" altLang="en-US" sz="800">
                <a:solidFill>
                  <a:srgbClr val="000000"/>
                </a:solidFill>
                <a:latin typeface="Arial" panose="020B0604020202020204" pitchFamily="34" charset="0"/>
              </a:rPr>
              <a:t>---- File ----</a:t>
            </a:r>
          </a:p>
          <a:p>
            <a:pPr>
              <a:spcBef>
                <a:spcPct val="0"/>
              </a:spcBef>
              <a:buFontTx/>
              <a:buNone/>
            </a:pPr>
            <a:r>
              <a:rPr lang="en-US" altLang="en-US" sz="800">
                <a:solidFill>
                  <a:srgbClr val="000000"/>
                </a:solidFill>
                <a:latin typeface="Arial" panose="020B0604020202020204" pitchFamily="34" charset="0"/>
              </a:rPr>
              <a:t>File Type                       : JPEG</a:t>
            </a:r>
          </a:p>
          <a:p>
            <a:pPr>
              <a:spcBef>
                <a:spcPct val="0"/>
              </a:spcBef>
              <a:buFontTx/>
              <a:buNone/>
            </a:pPr>
            <a:r>
              <a:rPr lang="en-US" altLang="en-US" sz="800">
                <a:solidFill>
                  <a:srgbClr val="000000"/>
                </a:solidFill>
                <a:latin typeface="Arial" panose="020B0604020202020204" pitchFamily="34" charset="0"/>
              </a:rPr>
              <a:t>MIME Type                       : image/jpeg</a:t>
            </a:r>
          </a:p>
          <a:p>
            <a:pPr>
              <a:spcBef>
                <a:spcPct val="0"/>
              </a:spcBef>
              <a:buFontTx/>
              <a:buNone/>
            </a:pPr>
            <a:r>
              <a:rPr lang="en-US" altLang="en-US" sz="800">
                <a:solidFill>
                  <a:srgbClr val="000000"/>
                </a:solidFill>
                <a:latin typeface="Arial" panose="020B0604020202020204" pitchFamily="34" charset="0"/>
              </a:rPr>
              <a:t>Exif Byte Order                 : Big-endian (Motorola, MM)</a:t>
            </a:r>
          </a:p>
          <a:p>
            <a:pPr>
              <a:spcBef>
                <a:spcPct val="0"/>
              </a:spcBef>
              <a:buFontTx/>
              <a:buNone/>
            </a:pPr>
            <a:r>
              <a:rPr lang="en-US" altLang="en-US" sz="800">
                <a:solidFill>
                  <a:srgbClr val="000000"/>
                </a:solidFill>
                <a:latin typeface="Arial" panose="020B0604020202020204" pitchFamily="34" charset="0"/>
              </a:rPr>
              <a:t>Image Width                     : 2592</a:t>
            </a:r>
          </a:p>
          <a:p>
            <a:pPr>
              <a:spcBef>
                <a:spcPct val="0"/>
              </a:spcBef>
              <a:buFontTx/>
              <a:buNone/>
            </a:pPr>
            <a:r>
              <a:rPr lang="en-US" altLang="en-US" sz="800">
                <a:solidFill>
                  <a:srgbClr val="000000"/>
                </a:solidFill>
                <a:latin typeface="Arial" panose="020B0604020202020204" pitchFamily="34" charset="0"/>
              </a:rPr>
              <a:t>Image Height                    : 1944</a:t>
            </a:r>
          </a:p>
          <a:p>
            <a:pPr>
              <a:spcBef>
                <a:spcPct val="0"/>
              </a:spcBef>
              <a:buFontTx/>
              <a:buNone/>
            </a:pPr>
            <a:r>
              <a:rPr lang="en-US" altLang="en-US" sz="800">
                <a:solidFill>
                  <a:srgbClr val="000000"/>
                </a:solidFill>
                <a:latin typeface="Arial" panose="020B0604020202020204" pitchFamily="34" charset="0"/>
              </a:rPr>
              <a:t>Encoding Process                : Baseline DCT, Huffman coding</a:t>
            </a:r>
          </a:p>
          <a:p>
            <a:pPr>
              <a:spcBef>
                <a:spcPct val="0"/>
              </a:spcBef>
              <a:buFontTx/>
              <a:buNone/>
            </a:pPr>
            <a:r>
              <a:rPr lang="en-US" altLang="en-US" sz="800">
                <a:solidFill>
                  <a:srgbClr val="000000"/>
                </a:solidFill>
                <a:latin typeface="Arial" panose="020B0604020202020204" pitchFamily="34" charset="0"/>
              </a:rPr>
              <a:t>Bits Per Sample                 : 8</a:t>
            </a:r>
          </a:p>
          <a:p>
            <a:pPr>
              <a:spcBef>
                <a:spcPct val="0"/>
              </a:spcBef>
              <a:buFontTx/>
              <a:buNone/>
            </a:pPr>
            <a:r>
              <a:rPr lang="en-US" altLang="en-US" sz="800">
                <a:solidFill>
                  <a:srgbClr val="000000"/>
                </a:solidFill>
                <a:latin typeface="Arial" panose="020B0604020202020204" pitchFamily="34" charset="0"/>
              </a:rPr>
              <a:t>Color Components                : 3</a:t>
            </a:r>
          </a:p>
          <a:p>
            <a:pPr>
              <a:spcBef>
                <a:spcPct val="0"/>
              </a:spcBef>
              <a:buFontTx/>
              <a:buNone/>
            </a:pPr>
            <a:r>
              <a:rPr lang="en-US" altLang="en-US" sz="800">
                <a:solidFill>
                  <a:srgbClr val="000000"/>
                </a:solidFill>
                <a:latin typeface="Arial" panose="020B0604020202020204" pitchFamily="34" charset="0"/>
              </a:rPr>
              <a:t>Y Cb Cr Sub Sampling            : YCbCr4:2:0 (2 2)</a:t>
            </a:r>
          </a:p>
          <a:p>
            <a:pPr>
              <a:spcBef>
                <a:spcPct val="0"/>
              </a:spcBef>
              <a:buFontTx/>
              <a:buNone/>
            </a:pPr>
            <a:r>
              <a:rPr lang="en-US" altLang="en-US" sz="800">
                <a:solidFill>
                  <a:srgbClr val="000000"/>
                </a:solidFill>
                <a:latin typeface="Arial" panose="020B0604020202020204" pitchFamily="34" charset="0"/>
              </a:rPr>
              <a:t>---- GPS ----</a:t>
            </a:r>
          </a:p>
          <a:p>
            <a:pPr>
              <a:spcBef>
                <a:spcPct val="0"/>
              </a:spcBef>
              <a:buFontTx/>
              <a:buNone/>
            </a:pPr>
            <a:r>
              <a:rPr lang="en-US" altLang="en-US" sz="800">
                <a:solidFill>
                  <a:srgbClr val="000000"/>
                </a:solidFill>
                <a:latin typeface="Arial" panose="020B0604020202020204" pitchFamily="34" charset="0"/>
              </a:rPr>
              <a:t>GPS Img Direction               : 83</a:t>
            </a:r>
          </a:p>
          <a:p>
            <a:pPr>
              <a:spcBef>
                <a:spcPct val="0"/>
              </a:spcBef>
              <a:buFontTx/>
              <a:buNone/>
            </a:pPr>
            <a:r>
              <a:rPr lang="en-US" altLang="en-US" sz="800">
                <a:solidFill>
                  <a:srgbClr val="000000"/>
                </a:solidFill>
                <a:latin typeface="Arial" panose="020B0604020202020204" pitchFamily="34" charset="0"/>
              </a:rPr>
              <a:t>GPS Img Direction Ref           : Magnetic North</a:t>
            </a:r>
          </a:p>
          <a:p>
            <a:pPr>
              <a:spcBef>
                <a:spcPct val="0"/>
              </a:spcBef>
              <a:buFontTx/>
              <a:buNone/>
            </a:pPr>
            <a:r>
              <a:rPr lang="en-US" altLang="en-US" sz="800">
                <a:solidFill>
                  <a:srgbClr val="000000"/>
                </a:solidFill>
                <a:latin typeface="Arial" panose="020B0604020202020204" pitchFamily="34" charset="0"/>
              </a:rPr>
              <a:t>GPS Latitude Ref                : North</a:t>
            </a:r>
          </a:p>
          <a:p>
            <a:pPr>
              <a:spcBef>
                <a:spcPct val="0"/>
              </a:spcBef>
              <a:buFontTx/>
              <a:buNone/>
            </a:pPr>
            <a:r>
              <a:rPr lang="en-US" altLang="en-US" sz="800">
                <a:solidFill>
                  <a:srgbClr val="000000"/>
                </a:solidFill>
                <a:latin typeface="Arial" panose="020B0604020202020204" pitchFamily="34" charset="0"/>
              </a:rPr>
              <a:t>GPS Latitude                    : 35 deg 55' 2.24"</a:t>
            </a:r>
          </a:p>
          <a:p>
            <a:pPr>
              <a:spcBef>
                <a:spcPct val="0"/>
              </a:spcBef>
              <a:buFontTx/>
              <a:buNone/>
            </a:pPr>
            <a:r>
              <a:rPr lang="en-US" altLang="en-US" sz="800">
                <a:solidFill>
                  <a:srgbClr val="000000"/>
                </a:solidFill>
                <a:latin typeface="Arial" panose="020B0604020202020204" pitchFamily="34" charset="0"/>
              </a:rPr>
              <a:t>GPS Longitude Ref               : West</a:t>
            </a:r>
          </a:p>
          <a:p>
            <a:pPr>
              <a:spcBef>
                <a:spcPct val="0"/>
              </a:spcBef>
              <a:buFontTx/>
              <a:buNone/>
            </a:pPr>
            <a:r>
              <a:rPr lang="en-US" altLang="en-US" sz="800">
                <a:solidFill>
                  <a:srgbClr val="000000"/>
                </a:solidFill>
                <a:latin typeface="Arial" panose="020B0604020202020204" pitchFamily="34" charset="0"/>
              </a:rPr>
              <a:t>GPS Longitude                   : 79 deg 2' 57.55"</a:t>
            </a:r>
          </a:p>
          <a:p>
            <a:pPr>
              <a:spcBef>
                <a:spcPct val="0"/>
              </a:spcBef>
              <a:buFontTx/>
              <a:buNone/>
            </a:pPr>
            <a:r>
              <a:rPr lang="en-US" altLang="en-US" sz="800">
                <a:solidFill>
                  <a:srgbClr val="000000"/>
                </a:solidFill>
                <a:latin typeface="Arial" panose="020B0604020202020204" pitchFamily="34" charset="0"/>
              </a:rPr>
              <a:t>GPS Altitude Ref                : Above Sea Level</a:t>
            </a:r>
          </a:p>
          <a:p>
            <a:pPr>
              <a:spcBef>
                <a:spcPct val="0"/>
              </a:spcBef>
              <a:buFontTx/>
              <a:buNone/>
            </a:pPr>
            <a:r>
              <a:rPr lang="en-US" altLang="en-US" sz="800">
                <a:solidFill>
                  <a:srgbClr val="000000"/>
                </a:solidFill>
                <a:latin typeface="Arial" panose="020B0604020202020204" pitchFamily="34" charset="0"/>
              </a:rPr>
              <a:t>GPS Altitude                    : 0 m</a:t>
            </a:r>
          </a:p>
          <a:p>
            <a:pPr>
              <a:spcBef>
                <a:spcPct val="0"/>
              </a:spcBef>
              <a:buFontTx/>
              <a:buNone/>
            </a:pPr>
            <a:r>
              <a:rPr lang="en-US" altLang="en-US" sz="800">
                <a:solidFill>
                  <a:srgbClr val="000000"/>
                </a:solidFill>
                <a:latin typeface="Arial" panose="020B0604020202020204" pitchFamily="34" charset="0"/>
              </a:rPr>
              <a:t>GPS Time Stamp                  : 19:18:06</a:t>
            </a:r>
          </a:p>
          <a:p>
            <a:pPr>
              <a:spcBef>
                <a:spcPct val="0"/>
              </a:spcBef>
              <a:buFontTx/>
              <a:buNone/>
            </a:pPr>
            <a:r>
              <a:rPr lang="en-US" altLang="en-US" sz="800">
                <a:solidFill>
                  <a:srgbClr val="000000"/>
                </a:solidFill>
                <a:latin typeface="Arial" panose="020B0604020202020204" pitchFamily="34" charset="0"/>
              </a:rPr>
              <a:t>GPS Processing Method           : NETWORK</a:t>
            </a:r>
          </a:p>
          <a:p>
            <a:pPr>
              <a:spcBef>
                <a:spcPct val="0"/>
              </a:spcBef>
              <a:buFontTx/>
              <a:buNone/>
            </a:pPr>
            <a:r>
              <a:rPr lang="en-US" altLang="en-US" sz="800">
                <a:solidFill>
                  <a:srgbClr val="000000"/>
                </a:solidFill>
                <a:latin typeface="Arial" panose="020B0604020202020204" pitchFamily="34" charset="0"/>
              </a:rPr>
              <a:t>GPS Date Stamp                  : 2013:08:23</a:t>
            </a:r>
          </a:p>
          <a:p>
            <a:pPr>
              <a:spcBef>
                <a:spcPct val="0"/>
              </a:spcBef>
              <a:buFontTx/>
              <a:buNone/>
            </a:pPr>
            <a:r>
              <a:rPr lang="en-US" altLang="en-US" sz="800">
                <a:solidFill>
                  <a:srgbClr val="000000"/>
                </a:solidFill>
                <a:latin typeface="Arial" panose="020B0604020202020204" pitchFamily="34" charset="0"/>
              </a:rPr>
              <a:t>---- IFD0 ----</a:t>
            </a:r>
          </a:p>
          <a:p>
            <a:pPr>
              <a:spcBef>
                <a:spcPct val="0"/>
              </a:spcBef>
              <a:buFontTx/>
              <a:buNone/>
            </a:pPr>
            <a:r>
              <a:rPr lang="en-US" altLang="en-US" sz="800">
                <a:solidFill>
                  <a:srgbClr val="000000"/>
                </a:solidFill>
                <a:latin typeface="Arial" panose="020B0604020202020204" pitchFamily="34" charset="0"/>
              </a:rPr>
              <a:t>Orientation                     : Unknown (0)</a:t>
            </a:r>
          </a:p>
          <a:p>
            <a:pPr>
              <a:spcBef>
                <a:spcPct val="0"/>
              </a:spcBef>
              <a:buFontTx/>
              <a:buNone/>
            </a:pPr>
            <a:r>
              <a:rPr lang="en-US" altLang="en-US" sz="800">
                <a:solidFill>
                  <a:srgbClr val="000000"/>
                </a:solidFill>
                <a:latin typeface="Arial" panose="020B0604020202020204" pitchFamily="34" charset="0"/>
              </a:rPr>
              <a:t>Camera Model Name               : Galaxy Nexus</a:t>
            </a:r>
          </a:p>
          <a:p>
            <a:pPr>
              <a:spcBef>
                <a:spcPct val="0"/>
              </a:spcBef>
              <a:buFontTx/>
              <a:buNone/>
            </a:pPr>
            <a:r>
              <a:rPr lang="en-US" altLang="en-US" sz="800">
                <a:solidFill>
                  <a:srgbClr val="000000"/>
                </a:solidFill>
                <a:latin typeface="Arial" panose="020B0604020202020204" pitchFamily="34" charset="0"/>
              </a:rPr>
              <a:t>Modify Date                     : 2013:08:23 15:18:11</a:t>
            </a:r>
          </a:p>
          <a:p>
            <a:pPr>
              <a:spcBef>
                <a:spcPct val="0"/>
              </a:spcBef>
              <a:buFontTx/>
              <a:buNone/>
            </a:pPr>
            <a:r>
              <a:rPr lang="en-US" altLang="en-US" sz="800">
                <a:solidFill>
                  <a:srgbClr val="000000"/>
                </a:solidFill>
                <a:latin typeface="Arial" panose="020B0604020202020204" pitchFamily="34" charset="0"/>
              </a:rPr>
              <a:t>Y Cb Cr Positioning             : Centered</a:t>
            </a:r>
          </a:p>
          <a:p>
            <a:pPr>
              <a:spcBef>
                <a:spcPct val="0"/>
              </a:spcBef>
              <a:buFontTx/>
              <a:buNone/>
            </a:pPr>
            <a:r>
              <a:rPr lang="en-US" altLang="en-US" sz="800">
                <a:solidFill>
                  <a:srgbClr val="000000"/>
                </a:solidFill>
                <a:latin typeface="Arial" panose="020B0604020202020204" pitchFamily="34" charset="0"/>
              </a:rPr>
              <a:t>Y Resolution                    : 72</a:t>
            </a:r>
          </a:p>
          <a:p>
            <a:pPr>
              <a:spcBef>
                <a:spcPct val="0"/>
              </a:spcBef>
              <a:buFontTx/>
              <a:buNone/>
            </a:pPr>
            <a:r>
              <a:rPr lang="en-US" altLang="en-US" sz="800">
                <a:solidFill>
                  <a:srgbClr val="000000"/>
                </a:solidFill>
                <a:latin typeface="Arial" panose="020B0604020202020204" pitchFamily="34" charset="0"/>
              </a:rPr>
              <a:t>Resolution Unit                 : inches</a:t>
            </a:r>
          </a:p>
          <a:p>
            <a:pPr>
              <a:spcBef>
                <a:spcPct val="0"/>
              </a:spcBef>
              <a:buFontTx/>
              <a:buNone/>
            </a:pPr>
            <a:r>
              <a:rPr lang="en-US" altLang="en-US" sz="800">
                <a:solidFill>
                  <a:srgbClr val="000000"/>
                </a:solidFill>
                <a:latin typeface="Arial" panose="020B0604020202020204" pitchFamily="34" charset="0"/>
              </a:rPr>
              <a:t>X Resolution                    : 72</a:t>
            </a:r>
          </a:p>
          <a:p>
            <a:pPr>
              <a:spcBef>
                <a:spcPct val="0"/>
              </a:spcBef>
              <a:buFontTx/>
              <a:buNone/>
            </a:pPr>
            <a:r>
              <a:rPr lang="en-US" altLang="en-US" sz="800">
                <a:solidFill>
                  <a:srgbClr val="000000"/>
                </a:solidFill>
                <a:latin typeface="Arial" panose="020B0604020202020204" pitchFamily="34" charset="0"/>
              </a:rPr>
              <a:t>Make                            : Samsung</a:t>
            </a:r>
          </a:p>
          <a:p>
            <a:pPr>
              <a:spcBef>
                <a:spcPct val="0"/>
              </a:spcBef>
              <a:buFontTx/>
              <a:buNone/>
            </a:pPr>
            <a:r>
              <a:rPr lang="en-US" altLang="en-US" sz="800">
                <a:solidFill>
                  <a:srgbClr val="000000"/>
                </a:solidFill>
                <a:latin typeface="Arial" panose="020B0604020202020204" pitchFamily="34" charset="0"/>
              </a:rPr>
              <a:t>---- ExifIFD ----</a:t>
            </a:r>
          </a:p>
          <a:p>
            <a:pPr>
              <a:spcBef>
                <a:spcPct val="0"/>
              </a:spcBef>
              <a:buFontTx/>
              <a:buNone/>
            </a:pPr>
            <a:r>
              <a:rPr lang="en-US" altLang="en-US" sz="800">
                <a:solidFill>
                  <a:srgbClr val="000000"/>
                </a:solidFill>
                <a:latin typeface="Arial" panose="020B0604020202020204" pitchFamily="34" charset="0"/>
              </a:rPr>
              <a:t>Create Date                     : 2013:08:23 15:18:11</a:t>
            </a:r>
          </a:p>
          <a:p>
            <a:pPr>
              <a:spcBef>
                <a:spcPct val="0"/>
              </a:spcBef>
              <a:buFontTx/>
              <a:buNone/>
            </a:pPr>
            <a:r>
              <a:rPr lang="en-US" altLang="en-US" sz="800">
                <a:solidFill>
                  <a:srgbClr val="000000"/>
                </a:solidFill>
                <a:latin typeface="Arial" panose="020B0604020202020204" pitchFamily="34" charset="0"/>
              </a:rPr>
              <a:t>Date/Time Original              : 2013:08:23 15:18:11</a:t>
            </a:r>
          </a:p>
          <a:p>
            <a:pPr>
              <a:spcBef>
                <a:spcPct val="0"/>
              </a:spcBef>
              <a:buFontTx/>
              <a:buNone/>
            </a:pPr>
            <a:r>
              <a:rPr lang="en-US" altLang="en-US" sz="800">
                <a:solidFill>
                  <a:srgbClr val="000000"/>
                </a:solidFill>
                <a:latin typeface="Arial" panose="020B0604020202020204" pitchFamily="34" charset="0"/>
              </a:rPr>
              <a:t>Exif Version                    : 0220</a:t>
            </a:r>
          </a:p>
          <a:p>
            <a:pPr>
              <a:spcBef>
                <a:spcPct val="0"/>
              </a:spcBef>
              <a:buFontTx/>
              <a:buNone/>
            </a:pPr>
            <a:r>
              <a:rPr lang="en-US" altLang="en-US" sz="800">
                <a:solidFill>
                  <a:srgbClr val="000000"/>
                </a:solidFill>
                <a:latin typeface="Arial" panose="020B0604020202020204" pitchFamily="34" charset="0"/>
              </a:rPr>
              <a:t>Flash Energy                    : 0</a:t>
            </a:r>
          </a:p>
          <a:p>
            <a:pPr>
              <a:spcBef>
                <a:spcPct val="0"/>
              </a:spcBef>
              <a:buFontTx/>
              <a:buNone/>
            </a:pPr>
            <a:r>
              <a:rPr lang="en-US" altLang="en-US" sz="800">
                <a:solidFill>
                  <a:srgbClr val="000000"/>
                </a:solidFill>
                <a:latin typeface="Arial" panose="020B0604020202020204" pitchFamily="34" charset="0"/>
              </a:rPr>
              <a:t>Image Unique ID                 : OAEL01</a:t>
            </a:r>
          </a:p>
          <a:p>
            <a:pPr>
              <a:spcBef>
                <a:spcPct val="0"/>
              </a:spcBef>
              <a:buFontTx/>
              <a:buNone/>
            </a:pPr>
            <a:r>
              <a:rPr lang="en-US" altLang="en-US" sz="800">
                <a:solidFill>
                  <a:srgbClr val="000000"/>
                </a:solidFill>
                <a:latin typeface="Arial" panose="020B0604020202020204" pitchFamily="34" charset="0"/>
              </a:rPr>
              <a:t>Exposure Time                   : 1/17</a:t>
            </a:r>
          </a:p>
          <a:p>
            <a:pPr>
              <a:spcBef>
                <a:spcPct val="0"/>
              </a:spcBef>
              <a:buFontTx/>
              <a:buNone/>
            </a:pPr>
            <a:r>
              <a:rPr lang="en-US" altLang="en-US" sz="800">
                <a:solidFill>
                  <a:srgbClr val="000000"/>
                </a:solidFill>
                <a:latin typeface="Arial" panose="020B0604020202020204" pitchFamily="34" charset="0"/>
              </a:rPr>
              <a:t>ISO                             : 125, 0, 0</a:t>
            </a:r>
          </a:p>
        </p:txBody>
      </p:sp>
      <p:sp>
        <p:nvSpPr>
          <p:cNvPr id="23556" name="TextBox 3"/>
          <p:cNvSpPr txBox="1">
            <a:spLocks noChangeArrowheads="1"/>
          </p:cNvSpPr>
          <p:nvPr/>
        </p:nvSpPr>
        <p:spPr bwMode="auto">
          <a:xfrm>
            <a:off x="4519613" y="457200"/>
            <a:ext cx="3763962"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800">
                <a:solidFill>
                  <a:srgbClr val="000000"/>
                </a:solidFill>
                <a:latin typeface="Arial" panose="020B0604020202020204" pitchFamily="34" charset="0"/>
              </a:rPr>
              <a:t>Scene Type                      : Directly photographed</a:t>
            </a:r>
          </a:p>
          <a:p>
            <a:pPr>
              <a:spcBef>
                <a:spcPct val="0"/>
              </a:spcBef>
              <a:buFontTx/>
              <a:buNone/>
            </a:pPr>
            <a:r>
              <a:rPr lang="en-US" altLang="en-US" sz="800">
                <a:solidFill>
                  <a:srgbClr val="000000"/>
                </a:solidFill>
                <a:latin typeface="Arial" panose="020B0604020202020204" pitchFamily="34" charset="0"/>
              </a:rPr>
              <a:t>Exposure Index                  : undef</a:t>
            </a:r>
          </a:p>
          <a:p>
            <a:pPr>
              <a:spcBef>
                <a:spcPct val="0"/>
              </a:spcBef>
              <a:buFontTx/>
              <a:buNone/>
            </a:pPr>
            <a:r>
              <a:rPr lang="en-US" altLang="en-US" sz="800">
                <a:solidFill>
                  <a:srgbClr val="000000"/>
                </a:solidFill>
                <a:latin typeface="Arial" panose="020B0604020202020204" pitchFamily="34" charset="0"/>
              </a:rPr>
              <a:t>Components Configuration        : Y, Cb, Cr, -</a:t>
            </a:r>
          </a:p>
          <a:p>
            <a:pPr>
              <a:spcBef>
                <a:spcPct val="0"/>
              </a:spcBef>
              <a:buFontTx/>
              <a:buNone/>
            </a:pPr>
            <a:r>
              <a:rPr lang="en-US" altLang="en-US" sz="800">
                <a:solidFill>
                  <a:srgbClr val="000000"/>
                </a:solidFill>
                <a:latin typeface="Arial" panose="020B0604020202020204" pitchFamily="34" charset="0"/>
              </a:rPr>
              <a:t>F Number                        : 2.8</a:t>
            </a:r>
          </a:p>
          <a:p>
            <a:pPr>
              <a:spcBef>
                <a:spcPct val="0"/>
              </a:spcBef>
              <a:buFontTx/>
              <a:buNone/>
            </a:pPr>
            <a:r>
              <a:rPr lang="en-US" altLang="en-US" sz="800">
                <a:solidFill>
                  <a:srgbClr val="000000"/>
                </a:solidFill>
                <a:latin typeface="Arial" panose="020B0604020202020204" pitchFamily="34" charset="0"/>
              </a:rPr>
              <a:t>Compressed Bits Per Pixel       : 0</a:t>
            </a:r>
          </a:p>
          <a:p>
            <a:pPr>
              <a:spcBef>
                <a:spcPct val="0"/>
              </a:spcBef>
              <a:buFontTx/>
              <a:buNone/>
            </a:pPr>
            <a:r>
              <a:rPr lang="en-US" altLang="en-US" sz="800">
                <a:solidFill>
                  <a:srgbClr val="000000"/>
                </a:solidFill>
                <a:latin typeface="Arial" panose="020B0604020202020204" pitchFamily="34" charset="0"/>
              </a:rPr>
              <a:t>Sensing Method                  : One-chip color area</a:t>
            </a:r>
          </a:p>
          <a:p>
            <a:pPr>
              <a:spcBef>
                <a:spcPct val="0"/>
              </a:spcBef>
              <a:buFontTx/>
              <a:buNone/>
            </a:pPr>
            <a:r>
              <a:rPr lang="en-US" altLang="en-US" sz="800">
                <a:solidFill>
                  <a:srgbClr val="000000"/>
                </a:solidFill>
                <a:latin typeface="Arial" panose="020B0604020202020204" pitchFamily="34" charset="0"/>
              </a:rPr>
              <a:t>Exposure Program                : Aperture-priority AE</a:t>
            </a:r>
          </a:p>
          <a:p>
            <a:pPr>
              <a:spcBef>
                <a:spcPct val="0"/>
              </a:spcBef>
              <a:buFontTx/>
              <a:buNone/>
            </a:pPr>
            <a:r>
              <a:rPr lang="en-US" altLang="en-US" sz="800">
                <a:solidFill>
                  <a:srgbClr val="000000"/>
                </a:solidFill>
                <a:latin typeface="Arial" panose="020B0604020202020204" pitchFamily="34" charset="0"/>
              </a:rPr>
              <a:t>Aperture Value                  : 2.6</a:t>
            </a:r>
          </a:p>
          <a:p>
            <a:pPr>
              <a:spcBef>
                <a:spcPct val="0"/>
              </a:spcBef>
              <a:buFontTx/>
              <a:buNone/>
            </a:pPr>
            <a:r>
              <a:rPr lang="en-US" altLang="en-US" sz="800">
                <a:solidFill>
                  <a:srgbClr val="000000"/>
                </a:solidFill>
                <a:latin typeface="Arial" panose="020B0604020202020204" pitchFamily="34" charset="0"/>
              </a:rPr>
              <a:t>Brightness Value                : 0</a:t>
            </a:r>
          </a:p>
          <a:p>
            <a:pPr>
              <a:spcBef>
                <a:spcPct val="0"/>
              </a:spcBef>
              <a:buFontTx/>
              <a:buNone/>
            </a:pPr>
            <a:r>
              <a:rPr lang="en-US" altLang="en-US" sz="800">
                <a:solidFill>
                  <a:srgbClr val="000000"/>
                </a:solidFill>
                <a:latin typeface="Arial" panose="020B0604020202020204" pitchFamily="34" charset="0"/>
              </a:rPr>
              <a:t>Subject Distance Range          : Unknown</a:t>
            </a:r>
          </a:p>
          <a:p>
            <a:pPr>
              <a:spcBef>
                <a:spcPct val="0"/>
              </a:spcBef>
              <a:buFontTx/>
              <a:buNone/>
            </a:pPr>
            <a:r>
              <a:rPr lang="en-US" altLang="en-US" sz="800">
                <a:solidFill>
                  <a:srgbClr val="000000"/>
                </a:solidFill>
                <a:latin typeface="Arial" panose="020B0604020202020204" pitchFamily="34" charset="0"/>
              </a:rPr>
              <a:t>Shutter Speed Value             : 1/15</a:t>
            </a:r>
          </a:p>
          <a:p>
            <a:pPr>
              <a:spcBef>
                <a:spcPct val="0"/>
              </a:spcBef>
              <a:buFontTx/>
              <a:buNone/>
            </a:pPr>
            <a:r>
              <a:rPr lang="en-US" altLang="en-US" sz="800">
                <a:solidFill>
                  <a:srgbClr val="000000"/>
                </a:solidFill>
                <a:latin typeface="Arial" panose="020B0604020202020204" pitchFamily="34" charset="0"/>
              </a:rPr>
              <a:t>Subject Distance                : 0 m</a:t>
            </a:r>
          </a:p>
          <a:p>
            <a:pPr>
              <a:spcBef>
                <a:spcPct val="0"/>
              </a:spcBef>
              <a:buFontTx/>
              <a:buNone/>
            </a:pPr>
            <a:r>
              <a:rPr lang="en-US" altLang="en-US" sz="800">
                <a:solidFill>
                  <a:srgbClr val="000000"/>
                </a:solidFill>
                <a:latin typeface="Arial" panose="020B0604020202020204" pitchFamily="34" charset="0"/>
              </a:rPr>
              <a:t>Saturation                      : Normal</a:t>
            </a:r>
          </a:p>
          <a:p>
            <a:pPr>
              <a:spcBef>
                <a:spcPct val="0"/>
              </a:spcBef>
              <a:buFontTx/>
              <a:buNone/>
            </a:pPr>
            <a:r>
              <a:rPr lang="en-US" altLang="en-US" sz="800">
                <a:solidFill>
                  <a:srgbClr val="000000"/>
                </a:solidFill>
                <a:latin typeface="Arial" panose="020B0604020202020204" pitchFamily="34" charset="0"/>
              </a:rPr>
              <a:t>Color Space                     : sRGB</a:t>
            </a:r>
          </a:p>
          <a:p>
            <a:pPr>
              <a:spcBef>
                <a:spcPct val="0"/>
              </a:spcBef>
              <a:buFontTx/>
              <a:buNone/>
            </a:pPr>
            <a:r>
              <a:rPr lang="en-US" altLang="en-US" sz="800">
                <a:solidFill>
                  <a:srgbClr val="000000"/>
                </a:solidFill>
                <a:latin typeface="Arial" panose="020B0604020202020204" pitchFamily="34" charset="0"/>
              </a:rPr>
              <a:t>Contrast                        : Normal</a:t>
            </a:r>
          </a:p>
          <a:p>
            <a:pPr>
              <a:spcBef>
                <a:spcPct val="0"/>
              </a:spcBef>
              <a:buFontTx/>
              <a:buNone/>
            </a:pPr>
            <a:r>
              <a:rPr lang="en-US" altLang="en-US" sz="800">
                <a:solidFill>
                  <a:srgbClr val="000000"/>
                </a:solidFill>
                <a:latin typeface="Arial" panose="020B0604020202020204" pitchFamily="34" charset="0"/>
              </a:rPr>
              <a:t>Metering Mode                   : Multi-spot</a:t>
            </a:r>
          </a:p>
          <a:p>
            <a:pPr>
              <a:spcBef>
                <a:spcPct val="0"/>
              </a:spcBef>
              <a:buFontTx/>
              <a:buNone/>
            </a:pPr>
            <a:r>
              <a:rPr lang="en-US" altLang="en-US" sz="800">
                <a:solidFill>
                  <a:srgbClr val="000000"/>
                </a:solidFill>
                <a:latin typeface="Arial" panose="020B0604020202020204" pitchFamily="34" charset="0"/>
              </a:rPr>
              <a:t>Flashpix Version                : </a:t>
            </a:r>
          </a:p>
          <a:p>
            <a:pPr>
              <a:spcBef>
                <a:spcPct val="0"/>
              </a:spcBef>
              <a:buFontTx/>
              <a:buNone/>
            </a:pPr>
            <a:r>
              <a:rPr lang="en-US" altLang="en-US" sz="800">
                <a:solidFill>
                  <a:srgbClr val="000000"/>
                </a:solidFill>
                <a:latin typeface="Arial" panose="020B0604020202020204" pitchFamily="34" charset="0"/>
              </a:rPr>
              <a:t>Exposure Compensation           : 0</a:t>
            </a:r>
          </a:p>
          <a:p>
            <a:pPr>
              <a:spcBef>
                <a:spcPct val="0"/>
              </a:spcBef>
              <a:buFontTx/>
              <a:buNone/>
            </a:pPr>
            <a:r>
              <a:rPr lang="en-US" altLang="en-US" sz="800">
                <a:solidFill>
                  <a:srgbClr val="000000"/>
                </a:solidFill>
                <a:latin typeface="Arial" panose="020B0604020202020204" pitchFamily="34" charset="0"/>
              </a:rPr>
              <a:t>Exif Image Height               : 1944</a:t>
            </a:r>
          </a:p>
          <a:p>
            <a:pPr>
              <a:spcBef>
                <a:spcPct val="0"/>
              </a:spcBef>
              <a:buFontTx/>
              <a:buNone/>
            </a:pPr>
            <a:r>
              <a:rPr lang="en-US" altLang="en-US" sz="800">
                <a:solidFill>
                  <a:srgbClr val="000000"/>
                </a:solidFill>
                <a:latin typeface="Arial" panose="020B0604020202020204" pitchFamily="34" charset="0"/>
              </a:rPr>
              <a:t>Max Aperture Value              : 2.6</a:t>
            </a:r>
          </a:p>
          <a:p>
            <a:pPr>
              <a:spcBef>
                <a:spcPct val="0"/>
              </a:spcBef>
              <a:buFontTx/>
              <a:buNone/>
            </a:pPr>
            <a:r>
              <a:rPr lang="en-US" altLang="en-US" sz="800">
                <a:solidFill>
                  <a:srgbClr val="000000"/>
                </a:solidFill>
                <a:latin typeface="Arial" panose="020B0604020202020204" pitchFamily="34" charset="0"/>
              </a:rPr>
              <a:t>Sharpness                       : Normal</a:t>
            </a:r>
          </a:p>
          <a:p>
            <a:pPr>
              <a:spcBef>
                <a:spcPct val="0"/>
              </a:spcBef>
              <a:buFontTx/>
              <a:buNone/>
            </a:pPr>
            <a:r>
              <a:rPr lang="en-US" altLang="en-US" sz="800">
                <a:solidFill>
                  <a:srgbClr val="000000"/>
                </a:solidFill>
                <a:latin typeface="Arial" panose="020B0604020202020204" pitchFamily="34" charset="0"/>
              </a:rPr>
              <a:t>Exif Image Width                : 2592</a:t>
            </a:r>
          </a:p>
          <a:p>
            <a:pPr>
              <a:spcBef>
                <a:spcPct val="0"/>
              </a:spcBef>
              <a:buFontTx/>
              <a:buNone/>
            </a:pPr>
            <a:r>
              <a:rPr lang="en-US" altLang="en-US" sz="800">
                <a:solidFill>
                  <a:srgbClr val="000000"/>
                </a:solidFill>
                <a:latin typeface="Arial" panose="020B0604020202020204" pitchFamily="34" charset="0"/>
              </a:rPr>
              <a:t>Focal Length                    : 3.4 mm</a:t>
            </a:r>
          </a:p>
          <a:p>
            <a:pPr>
              <a:spcBef>
                <a:spcPct val="0"/>
              </a:spcBef>
              <a:buFontTx/>
              <a:buNone/>
            </a:pPr>
            <a:r>
              <a:rPr lang="en-US" altLang="en-US" sz="800">
                <a:solidFill>
                  <a:srgbClr val="000000"/>
                </a:solidFill>
                <a:latin typeface="Arial" panose="020B0604020202020204" pitchFamily="34" charset="0"/>
              </a:rPr>
              <a:t>Digital Zoom Ratio              : 1</a:t>
            </a:r>
          </a:p>
          <a:p>
            <a:pPr>
              <a:spcBef>
                <a:spcPct val="0"/>
              </a:spcBef>
              <a:buFontTx/>
              <a:buNone/>
            </a:pPr>
            <a:r>
              <a:rPr lang="en-US" altLang="en-US" sz="800">
                <a:solidFill>
                  <a:srgbClr val="000000"/>
                </a:solidFill>
                <a:latin typeface="Arial" panose="020B0604020202020204" pitchFamily="34" charset="0"/>
              </a:rPr>
              <a:t>Light Source                    : Fluorescent</a:t>
            </a:r>
          </a:p>
          <a:p>
            <a:pPr>
              <a:spcBef>
                <a:spcPct val="0"/>
              </a:spcBef>
              <a:buFontTx/>
              <a:buNone/>
            </a:pPr>
            <a:r>
              <a:rPr lang="en-US" altLang="en-US" sz="800">
                <a:solidFill>
                  <a:srgbClr val="000000"/>
                </a:solidFill>
                <a:latin typeface="Arial" panose="020B0604020202020204" pitchFamily="34" charset="0"/>
              </a:rPr>
              <a:t>Scene Capture Type              : Standard</a:t>
            </a:r>
          </a:p>
          <a:p>
            <a:pPr>
              <a:spcBef>
                <a:spcPct val="0"/>
              </a:spcBef>
              <a:buFontTx/>
              <a:buNone/>
            </a:pPr>
            <a:r>
              <a:rPr lang="en-US" altLang="en-US" sz="800">
                <a:solidFill>
                  <a:srgbClr val="000000"/>
                </a:solidFill>
                <a:latin typeface="Arial" panose="020B0604020202020204" pitchFamily="34" charset="0"/>
              </a:rPr>
              <a:t>Flash                           : Off, Did not fire</a:t>
            </a:r>
          </a:p>
          <a:p>
            <a:pPr>
              <a:spcBef>
                <a:spcPct val="0"/>
              </a:spcBef>
              <a:buFontTx/>
              <a:buNone/>
            </a:pPr>
            <a:r>
              <a:rPr lang="en-US" altLang="en-US" sz="800">
                <a:solidFill>
                  <a:srgbClr val="000000"/>
                </a:solidFill>
                <a:latin typeface="Arial" panose="020B0604020202020204" pitchFamily="34" charset="0"/>
              </a:rPr>
              <a:t>Custom Rendered                 : Custom</a:t>
            </a:r>
          </a:p>
          <a:p>
            <a:pPr>
              <a:spcBef>
                <a:spcPct val="0"/>
              </a:spcBef>
              <a:buFontTx/>
              <a:buNone/>
            </a:pPr>
            <a:r>
              <a:rPr lang="en-US" altLang="en-US" sz="800">
                <a:solidFill>
                  <a:srgbClr val="000000"/>
                </a:solidFill>
                <a:latin typeface="Arial" panose="020B0604020202020204" pitchFamily="34" charset="0"/>
              </a:rPr>
              <a:t>White Balance                   : Auto</a:t>
            </a:r>
          </a:p>
          <a:p>
            <a:pPr>
              <a:spcBef>
                <a:spcPct val="0"/>
              </a:spcBef>
              <a:buFontTx/>
              <a:buNone/>
            </a:pPr>
            <a:r>
              <a:rPr lang="en-US" altLang="en-US" sz="800">
                <a:solidFill>
                  <a:srgbClr val="000000"/>
                </a:solidFill>
                <a:latin typeface="Arial" panose="020B0604020202020204" pitchFamily="34" charset="0"/>
              </a:rPr>
              <a:t>Exposure Mode                   : Auto</a:t>
            </a:r>
          </a:p>
          <a:p>
            <a:pPr>
              <a:spcBef>
                <a:spcPct val="0"/>
              </a:spcBef>
              <a:buFontTx/>
              <a:buNone/>
            </a:pPr>
            <a:r>
              <a:rPr lang="en-US" altLang="en-US" sz="800">
                <a:solidFill>
                  <a:srgbClr val="000000"/>
                </a:solidFill>
                <a:latin typeface="Arial" panose="020B0604020202020204" pitchFamily="34" charset="0"/>
              </a:rPr>
              <a:t>---- IFD1 ----</a:t>
            </a:r>
          </a:p>
          <a:p>
            <a:pPr>
              <a:spcBef>
                <a:spcPct val="0"/>
              </a:spcBef>
              <a:buFontTx/>
              <a:buNone/>
            </a:pPr>
            <a:r>
              <a:rPr lang="en-US" altLang="en-US" sz="800">
                <a:solidFill>
                  <a:srgbClr val="000000"/>
                </a:solidFill>
                <a:latin typeface="Arial" panose="020B0604020202020204" pitchFamily="34" charset="0"/>
              </a:rPr>
              <a:t>Compression                     : JPEG (old-style)</a:t>
            </a:r>
          </a:p>
          <a:p>
            <a:pPr>
              <a:spcBef>
                <a:spcPct val="0"/>
              </a:spcBef>
              <a:buFontTx/>
              <a:buNone/>
            </a:pPr>
            <a:r>
              <a:rPr lang="en-US" altLang="en-US" sz="800">
                <a:solidFill>
                  <a:srgbClr val="000000"/>
                </a:solidFill>
                <a:latin typeface="Arial" panose="020B0604020202020204" pitchFamily="34" charset="0"/>
              </a:rPr>
              <a:t>Image Width                     : 160</a:t>
            </a:r>
          </a:p>
          <a:p>
            <a:pPr>
              <a:spcBef>
                <a:spcPct val="0"/>
              </a:spcBef>
              <a:buFontTx/>
              <a:buNone/>
            </a:pPr>
            <a:r>
              <a:rPr lang="en-US" altLang="en-US" sz="800">
                <a:solidFill>
                  <a:srgbClr val="000000"/>
                </a:solidFill>
                <a:latin typeface="Arial" panose="020B0604020202020204" pitchFamily="34" charset="0"/>
              </a:rPr>
              <a:t>Image Height                    : 120</a:t>
            </a:r>
          </a:p>
          <a:p>
            <a:pPr>
              <a:spcBef>
                <a:spcPct val="0"/>
              </a:spcBef>
              <a:buFontTx/>
              <a:buNone/>
            </a:pPr>
            <a:r>
              <a:rPr lang="en-US" altLang="en-US" sz="800">
                <a:solidFill>
                  <a:srgbClr val="000000"/>
                </a:solidFill>
                <a:latin typeface="Arial" panose="020B0604020202020204" pitchFamily="34" charset="0"/>
              </a:rPr>
              <a:t>Thumbnail Offset                : 1239</a:t>
            </a:r>
          </a:p>
          <a:p>
            <a:pPr>
              <a:spcBef>
                <a:spcPct val="0"/>
              </a:spcBef>
              <a:buFontTx/>
              <a:buNone/>
            </a:pPr>
            <a:r>
              <a:rPr lang="en-US" altLang="en-US" sz="800">
                <a:solidFill>
                  <a:srgbClr val="000000"/>
                </a:solidFill>
                <a:latin typeface="Arial" panose="020B0604020202020204" pitchFamily="34" charset="0"/>
              </a:rPr>
              <a:t>Thumbnail Length                : 7164</a:t>
            </a:r>
          </a:p>
          <a:p>
            <a:pPr>
              <a:spcBef>
                <a:spcPct val="0"/>
              </a:spcBef>
              <a:buFontTx/>
              <a:buNone/>
            </a:pPr>
            <a:r>
              <a:rPr lang="en-US" altLang="en-US" sz="800">
                <a:solidFill>
                  <a:srgbClr val="000000"/>
                </a:solidFill>
                <a:latin typeface="Arial" panose="020B0604020202020204" pitchFamily="34" charset="0"/>
              </a:rPr>
              <a:t>---- Composite ----</a:t>
            </a:r>
          </a:p>
          <a:p>
            <a:pPr>
              <a:spcBef>
                <a:spcPct val="0"/>
              </a:spcBef>
              <a:buFontTx/>
              <a:buNone/>
            </a:pPr>
            <a:r>
              <a:rPr lang="en-US" altLang="en-US" sz="800">
                <a:solidFill>
                  <a:srgbClr val="000000"/>
                </a:solidFill>
                <a:latin typeface="Arial" panose="020B0604020202020204" pitchFamily="34" charset="0"/>
              </a:rPr>
              <a:t>Aperture                        : 2.8</a:t>
            </a:r>
          </a:p>
          <a:p>
            <a:pPr>
              <a:spcBef>
                <a:spcPct val="0"/>
              </a:spcBef>
              <a:buFontTx/>
              <a:buNone/>
            </a:pPr>
            <a:r>
              <a:rPr lang="en-US" altLang="en-US" sz="800">
                <a:solidFill>
                  <a:srgbClr val="000000"/>
                </a:solidFill>
                <a:latin typeface="Arial" panose="020B0604020202020204" pitchFamily="34" charset="0"/>
              </a:rPr>
              <a:t>GPS Altitude                    : 0 m Above Sea Level</a:t>
            </a:r>
          </a:p>
          <a:p>
            <a:pPr>
              <a:spcBef>
                <a:spcPct val="0"/>
              </a:spcBef>
              <a:buFontTx/>
              <a:buNone/>
            </a:pPr>
            <a:r>
              <a:rPr lang="en-US" altLang="en-US" sz="800">
                <a:solidFill>
                  <a:srgbClr val="000000"/>
                </a:solidFill>
                <a:latin typeface="Arial" panose="020B0604020202020204" pitchFamily="34" charset="0"/>
              </a:rPr>
              <a:t>GPS Date/Time                   : 2013:08:23 19:18:06Z</a:t>
            </a:r>
          </a:p>
          <a:p>
            <a:pPr>
              <a:spcBef>
                <a:spcPct val="0"/>
              </a:spcBef>
              <a:buFontTx/>
              <a:buNone/>
            </a:pPr>
            <a:r>
              <a:rPr lang="en-US" altLang="en-US" sz="800">
                <a:solidFill>
                  <a:srgbClr val="000000"/>
                </a:solidFill>
                <a:latin typeface="Arial" panose="020B0604020202020204" pitchFamily="34" charset="0"/>
              </a:rPr>
              <a:t>GPS Latitude                    : 35 deg 55' 2.24" N</a:t>
            </a:r>
          </a:p>
          <a:p>
            <a:pPr>
              <a:spcBef>
                <a:spcPct val="0"/>
              </a:spcBef>
              <a:buFontTx/>
              <a:buNone/>
            </a:pPr>
            <a:r>
              <a:rPr lang="en-US" altLang="en-US" sz="800">
                <a:solidFill>
                  <a:srgbClr val="000000"/>
                </a:solidFill>
                <a:latin typeface="Arial" panose="020B0604020202020204" pitchFamily="34" charset="0"/>
              </a:rPr>
              <a:t>GPS Longitude                   : 79 deg 2' 57.55" W</a:t>
            </a:r>
          </a:p>
          <a:p>
            <a:pPr>
              <a:spcBef>
                <a:spcPct val="0"/>
              </a:spcBef>
              <a:buFontTx/>
              <a:buNone/>
            </a:pPr>
            <a:r>
              <a:rPr lang="en-US" altLang="en-US" sz="800">
                <a:solidFill>
                  <a:srgbClr val="000000"/>
                </a:solidFill>
                <a:latin typeface="Arial" panose="020B0604020202020204" pitchFamily="34" charset="0"/>
              </a:rPr>
              <a:t>GPS Position                    : 35 deg 55' 2.24" N, 79 deg 2' 57.55" W</a:t>
            </a:r>
          </a:p>
          <a:p>
            <a:pPr>
              <a:spcBef>
                <a:spcPct val="0"/>
              </a:spcBef>
              <a:buFontTx/>
              <a:buNone/>
            </a:pPr>
            <a:r>
              <a:rPr lang="en-US" altLang="en-US" sz="800">
                <a:solidFill>
                  <a:srgbClr val="000000"/>
                </a:solidFill>
                <a:latin typeface="Arial" panose="020B0604020202020204" pitchFamily="34" charset="0"/>
              </a:rPr>
              <a:t>Image Size                      : 2592x1944</a:t>
            </a:r>
          </a:p>
          <a:p>
            <a:pPr>
              <a:spcBef>
                <a:spcPct val="0"/>
              </a:spcBef>
              <a:buFontTx/>
              <a:buNone/>
            </a:pPr>
            <a:r>
              <a:rPr lang="en-US" altLang="en-US" sz="800">
                <a:solidFill>
                  <a:srgbClr val="000000"/>
                </a:solidFill>
                <a:latin typeface="Arial" panose="020B0604020202020204" pitchFamily="34" charset="0"/>
              </a:rPr>
              <a:t>Shutter Speed                   : 1/17</a:t>
            </a:r>
          </a:p>
          <a:p>
            <a:pPr>
              <a:spcBef>
                <a:spcPct val="0"/>
              </a:spcBef>
              <a:buFontTx/>
              <a:buNone/>
            </a:pPr>
            <a:r>
              <a:rPr lang="en-US" altLang="en-US" sz="800">
                <a:solidFill>
                  <a:srgbClr val="000000"/>
                </a:solidFill>
                <a:latin typeface="Arial" panose="020B0604020202020204" pitchFamily="34" charset="0"/>
              </a:rPr>
              <a:t>Thumbnail Image                 : (Binary data 7164 bytes, use -b option to extract)</a:t>
            </a:r>
          </a:p>
          <a:p>
            <a:pPr>
              <a:spcBef>
                <a:spcPct val="0"/>
              </a:spcBef>
              <a:buFontTx/>
              <a:buNone/>
            </a:pPr>
            <a:r>
              <a:rPr lang="en-US" altLang="en-US" sz="800">
                <a:solidFill>
                  <a:srgbClr val="000000"/>
                </a:solidFill>
                <a:latin typeface="Arial" panose="020B0604020202020204" pitchFamily="34" charset="0"/>
              </a:rPr>
              <a:t>Focal Length                    : 3.4 mm</a:t>
            </a:r>
          </a:p>
          <a:p>
            <a:pPr>
              <a:spcBef>
                <a:spcPct val="0"/>
              </a:spcBef>
              <a:buFontTx/>
              <a:buNone/>
            </a:pPr>
            <a:r>
              <a:rPr lang="en-US" altLang="en-US" sz="800">
                <a:solidFill>
                  <a:srgbClr val="000000"/>
                </a:solidFill>
                <a:latin typeface="Arial" panose="020B0604020202020204" pitchFamily="34" charset="0"/>
              </a:rPr>
              <a:t>Light Value                     : 6.7</a:t>
            </a:r>
          </a:p>
        </p:txBody>
      </p:sp>
      <p:sp>
        <p:nvSpPr>
          <p:cNvPr id="23557" name="TextBox 4"/>
          <p:cNvSpPr txBox="1">
            <a:spLocks noChangeArrowheads="1"/>
          </p:cNvSpPr>
          <p:nvPr/>
        </p:nvSpPr>
        <p:spPr bwMode="auto">
          <a:xfrm>
            <a:off x="76200" y="6473825"/>
            <a:ext cx="8991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srgbClr val="000000"/>
                </a:solidFill>
                <a:latin typeface="Arial" panose="020B0604020202020204" pitchFamily="34" charset="0"/>
              </a:rPr>
              <a:t>*http://www.sno.phy.queensu.ca/~phil/exiftool/ (Also available through the BitCurator environment)</a:t>
            </a:r>
          </a:p>
        </p:txBody>
      </p:sp>
    </p:spTree>
    <p:extLst>
      <p:ext uri="{BB962C8B-B14F-4D97-AF65-F5344CB8AC3E}">
        <p14:creationId xmlns:p14="http://schemas.microsoft.com/office/powerpoint/2010/main" val="3306042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90863" y="442913"/>
            <a:ext cx="4602162"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2"/>
          <p:cNvSpPr txBox="1">
            <a:spLocks noChangeArrowheads="1"/>
          </p:cNvSpPr>
          <p:nvPr/>
        </p:nvSpPr>
        <p:spPr bwMode="auto">
          <a:xfrm>
            <a:off x="3090863" y="76200"/>
            <a:ext cx="38138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dirty="0">
                <a:latin typeface="+mj-lt"/>
                <a:ea typeface="ＭＳ Ｐゴシック" pitchFamily="34" charset="-128"/>
              </a:rPr>
              <a:t>Stripping of Metadata from Images</a:t>
            </a:r>
          </a:p>
        </p:txBody>
      </p:sp>
      <p:sp>
        <p:nvSpPr>
          <p:cNvPr id="24580" name="TextBox 3"/>
          <p:cNvSpPr txBox="1">
            <a:spLocks noChangeArrowheads="1"/>
          </p:cNvSpPr>
          <p:nvPr/>
        </p:nvSpPr>
        <p:spPr bwMode="auto">
          <a:xfrm>
            <a:off x="7693025" y="5038928"/>
            <a:ext cx="128884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a:latin typeface="Arial" panose="020B0604020202020204" pitchFamily="34" charset="0"/>
                <a:ea typeface="ＭＳ Ｐゴシック" pitchFamily="34" charset="-128"/>
                <a:hlinkClick r:id="rId3"/>
              </a:rPr>
              <a:t>http://www.embeddedmetadata.org/social-media-test-results.php</a:t>
            </a:r>
            <a:endParaRPr lang="en-US" altLang="en-US" sz="1400" dirty="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229287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CustomShape 1"/>
          <p:cNvSpPr/>
          <p:nvPr/>
        </p:nvSpPr>
        <p:spPr>
          <a:xfrm>
            <a:off x="187325" y="118167"/>
            <a:ext cx="8228013" cy="4653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2400" dirty="0" smtClean="0">
                <a:solidFill>
                  <a:srgbClr val="000000"/>
                </a:solidFill>
                <a:latin typeface="+mj-lt"/>
                <a:ea typeface="ＭＳ Ｐゴシック" panose="020B0600070205080204" pitchFamily="34" charset="-128"/>
              </a:rPr>
              <a:t>Jonathan Larson Fast Save Example</a:t>
            </a:r>
            <a:endParaRPr lang="en-US" altLang="en-US" dirty="0" smtClean="0">
              <a:solidFill>
                <a:srgbClr val="000000"/>
              </a:solidFill>
              <a:latin typeface="+mj-lt"/>
            </a:endParaRPr>
          </a:p>
        </p:txBody>
      </p:sp>
      <p:sp>
        <p:nvSpPr>
          <p:cNvPr id="779" name="CustomShape 2"/>
          <p:cNvSpPr/>
          <p:nvPr/>
        </p:nvSpPr>
        <p:spPr>
          <a:xfrm>
            <a:off x="457200" y="5561012"/>
            <a:ext cx="8461375" cy="36353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u="sng" dirty="0" smtClean="0">
                <a:solidFill>
                  <a:srgbClr val="666699"/>
                </a:solidFill>
                <a:latin typeface="Calibri" panose="020F0502020204030204" pitchFamily="34" charset="0"/>
                <a:ea typeface="ＭＳ Ｐゴシック" panose="020B0600070205080204" pitchFamily="34" charset="-128"/>
              </a:rPr>
              <a:t>http://www.nypl.org/blog/2011/04/22/no-day-today-look-jonathan-larsons-word-files</a:t>
            </a:r>
            <a:endParaRPr lang="en-US" altLang="en-US" dirty="0" smtClean="0">
              <a:solidFill>
                <a:srgbClr val="000000"/>
              </a:solidFill>
              <a:latin typeface="Calibri" panose="020F0502020204030204" pitchFamily="34" charset="0"/>
            </a:endParaRP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685800"/>
            <a:ext cx="4457700"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685800"/>
            <a:ext cx="4398963"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1225" y="3914775"/>
            <a:ext cx="47609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23</a:t>
            </a:fld>
            <a:endParaRPr lang="en-US"/>
          </a:p>
        </p:txBody>
      </p:sp>
    </p:spTree>
    <p:extLst>
      <p:ext uri="{BB962C8B-B14F-4D97-AF65-F5344CB8AC3E}">
        <p14:creationId xmlns:p14="http://schemas.microsoft.com/office/powerpoint/2010/main" val="2969453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098" y="5985753"/>
            <a:ext cx="2970179" cy="872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nvGraphicFramePr>
        <p:xfrm>
          <a:off x="228600" y="819150"/>
          <a:ext cx="2819400" cy="5888041"/>
        </p:xfrm>
        <a:graphic>
          <a:graphicData uri="http://schemas.openxmlformats.org/drawingml/2006/table">
            <a:tbl>
              <a:tblPr/>
              <a:tblGrid>
                <a:gridCol w="2819400"/>
              </a:tblGrid>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Level</a:t>
                      </a:r>
                      <a:endPar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L="51627" marR="51627"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Aggregation of objects</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Object or package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In-application rendering</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through filesystem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as “raw” bitstream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Sub-file data structure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Bitstream through</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2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Raw signal 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on physical medium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26650" name="Picture 3" descr="bc-040-guymager2.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8363" y="995363"/>
            <a:ext cx="6929437"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
          <p:cNvSpPr txBox="1">
            <a:spLocks noChangeArrowheads="1"/>
          </p:cNvSpPr>
          <p:nvPr/>
        </p:nvSpPr>
        <p:spPr bwMode="auto">
          <a:xfrm>
            <a:off x="287338" y="163979"/>
            <a:ext cx="50961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latin typeface="+mj-lt"/>
                <a:ea typeface="ＭＳ Ｐゴシック" pitchFamily="34" charset="-128"/>
              </a:rPr>
              <a:t>Interaction Examples</a:t>
            </a:r>
          </a:p>
        </p:txBody>
      </p:sp>
    </p:spTree>
    <p:extLst>
      <p:ext uri="{BB962C8B-B14F-4D97-AF65-F5344CB8AC3E}">
        <p14:creationId xmlns:p14="http://schemas.microsoft.com/office/powerpoint/2010/main" val="1909409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851" y="5894962"/>
            <a:ext cx="3080426" cy="963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nvGraphicFramePr>
        <p:xfrm>
          <a:off x="228600" y="819150"/>
          <a:ext cx="3003550" cy="5888041"/>
        </p:xfrm>
        <a:graphic>
          <a:graphicData uri="http://schemas.openxmlformats.org/drawingml/2006/table">
            <a:tbl>
              <a:tblPr/>
              <a:tblGrid>
                <a:gridCol w="3003550"/>
              </a:tblGrid>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Level</a:t>
                      </a:r>
                      <a:endPar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L="51627" marR="51627"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Aggregation of objects</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Object or package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In-application rendering</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through filesystem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as “raw” bitstream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Sub-file data structure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2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Raw signal 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on physical medium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7673" name="TextBox 2"/>
          <p:cNvSpPr txBox="1">
            <a:spLocks noChangeArrowheads="1"/>
          </p:cNvSpPr>
          <p:nvPr/>
        </p:nvSpPr>
        <p:spPr bwMode="auto">
          <a:xfrm>
            <a:off x="3048000" y="152400"/>
            <a:ext cx="4011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solidFill>
                  <a:srgbClr val="000000"/>
                </a:solidFill>
                <a:latin typeface="Arial" panose="020B0604020202020204" pitchFamily="34" charset="0"/>
                <a:ea typeface="ＭＳ Ｐゴシック" pitchFamily="34" charset="-128"/>
              </a:rPr>
              <a:t>Interaction Examples</a:t>
            </a:r>
          </a:p>
        </p:txBody>
      </p:sp>
      <p:pic>
        <p:nvPicPr>
          <p:cNvPr id="27674" name="Picture 2" descr="C:\Users\callee\Documents\images\kryoflux_u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788" y="-76200"/>
            <a:ext cx="8355012"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5054600" y="304800"/>
            <a:ext cx="4089400" cy="327660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mtClean="0">
              <a:solidFill>
                <a:srgbClr val="FFFFFF"/>
              </a:solidFill>
              <a:latin typeface="Calibri" panose="020F0502020204030204" pitchFamily="34" charset="0"/>
            </a:endParaRPr>
          </a:p>
        </p:txBody>
      </p:sp>
    </p:spTree>
    <p:extLst>
      <p:ext uri="{BB962C8B-B14F-4D97-AF65-F5344CB8AC3E}">
        <p14:creationId xmlns:p14="http://schemas.microsoft.com/office/powerpoint/2010/main" val="42098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4306" y="5940357"/>
            <a:ext cx="3041515" cy="766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nvGraphicFramePr>
        <p:xfrm>
          <a:off x="228600" y="819150"/>
          <a:ext cx="3003550" cy="5888041"/>
        </p:xfrm>
        <a:graphic>
          <a:graphicData uri="http://schemas.openxmlformats.org/drawingml/2006/table">
            <a:tbl>
              <a:tblPr/>
              <a:tblGrid>
                <a:gridCol w="3003550"/>
              </a:tblGrid>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Level</a:t>
                      </a:r>
                      <a:endPar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L="51627" marR="51627"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Aggregation of objects</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Object or package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In-application rendering</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through filesystem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as “raw” bitstream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Sub-file data structure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2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Raw signal 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Bitstream on physical medium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28698" name="Picture 5" descr="veeco-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413" y="889000"/>
            <a:ext cx="53594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9" name="Text Box 4"/>
          <p:cNvSpPr txBox="1">
            <a:spLocks noChangeArrowheads="1"/>
          </p:cNvSpPr>
          <p:nvPr/>
        </p:nvSpPr>
        <p:spPr bwMode="auto">
          <a:xfrm>
            <a:off x="762000" y="6505575"/>
            <a:ext cx="7605713"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000000"/>
                </a:solidFill>
                <a:latin typeface="Arial" panose="020B0604020202020204" pitchFamily="34" charset="0"/>
                <a:ea typeface="ＭＳ Ｐゴシック" pitchFamily="34" charset="-128"/>
              </a:rPr>
              <a:t>Veeco Instruments. http://www.veeco.com/library/nanotheater_detail.php?type=application&amp;id=78&amp;app_id=34</a:t>
            </a:r>
          </a:p>
        </p:txBody>
      </p:sp>
      <p:sp>
        <p:nvSpPr>
          <p:cNvPr id="8" name="TextBox 2"/>
          <p:cNvSpPr txBox="1">
            <a:spLocks noChangeArrowheads="1"/>
          </p:cNvSpPr>
          <p:nvPr/>
        </p:nvSpPr>
        <p:spPr bwMode="auto">
          <a:xfrm>
            <a:off x="287338" y="163979"/>
            <a:ext cx="50961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latin typeface="+mj-lt"/>
                <a:ea typeface="ＭＳ Ｐゴシック" pitchFamily="34" charset="-128"/>
              </a:rPr>
              <a:t>Interaction Examples</a:t>
            </a:r>
          </a:p>
        </p:txBody>
      </p:sp>
    </p:spTree>
    <p:extLst>
      <p:ext uri="{BB962C8B-B14F-4D97-AF65-F5344CB8AC3E}">
        <p14:creationId xmlns:p14="http://schemas.microsoft.com/office/powerpoint/2010/main" val="25645887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27</a:t>
            </a:fld>
            <a:endParaRPr lang="en-US"/>
          </a:p>
        </p:txBody>
      </p:sp>
      <p:sp>
        <p:nvSpPr>
          <p:cNvPr id="5" name="TextBox 4"/>
          <p:cNvSpPr txBox="1"/>
          <p:nvPr/>
        </p:nvSpPr>
        <p:spPr>
          <a:xfrm>
            <a:off x="2681637" y="5941054"/>
            <a:ext cx="5833713" cy="307777"/>
          </a:xfrm>
          <a:prstGeom prst="rect">
            <a:avLst/>
          </a:prstGeom>
          <a:noFill/>
        </p:spPr>
        <p:txBody>
          <a:bodyPr wrap="none" rtlCol="0">
            <a:spAutoFit/>
          </a:bodyPr>
          <a:lstStyle/>
          <a:p>
            <a:r>
              <a:rPr lang="en-US" sz="1400" dirty="0" smtClean="0"/>
              <a:t>Source: Data Management Leading Practices. OSC, 6/26/2015</a:t>
            </a:r>
            <a:endParaRPr lang="en-US"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445" y="84667"/>
            <a:ext cx="7419958" cy="5853604"/>
          </a:xfrm>
          <a:prstGeom prst="rect">
            <a:avLst/>
          </a:prstGeom>
        </p:spPr>
      </p:pic>
    </p:spTree>
    <p:extLst>
      <p:ext uri="{BB962C8B-B14F-4D97-AF65-F5344CB8AC3E}">
        <p14:creationId xmlns:p14="http://schemas.microsoft.com/office/powerpoint/2010/main" val="129227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0247" y="5920902"/>
            <a:ext cx="2918703" cy="8005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nvGraphicFramePr>
        <p:xfrm>
          <a:off x="228600" y="762000"/>
          <a:ext cx="8763000" cy="5900932"/>
        </p:xfrm>
        <a:graphic>
          <a:graphicData uri="http://schemas.openxmlformats.org/drawingml/2006/table">
            <a:tbl>
              <a:tblPr/>
              <a:tblGrid>
                <a:gridCol w="776288"/>
                <a:gridCol w="2652712"/>
                <a:gridCol w="5334000"/>
              </a:tblGrid>
              <a:tr h="280949">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Level</a:t>
                      </a:r>
                      <a:endPar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51632" marR="51632"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Label</a:t>
                      </a:r>
                      <a:endPar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L="51632" marR="51632"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Explanation</a:t>
                      </a:r>
                      <a:endPar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L="51632" marR="51632"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0802">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8</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Aggregation of objects</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Set of objects that form an aggregation that is meaningful encountered as an entity</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142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7</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Object or package</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Object composed of multiple files, each of which could also be encountered as individual files</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49">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6</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In-application rendering</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As rendered and encountered within a specific application</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02">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5</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File through filesystem</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Files encountered as discrete set of items with associate paths and file names</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02">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4</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File as “raw” bitstream</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Bitstream encountered as a continuous series of binary values</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49">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3</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Sub-file data structure</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Discrete “chunk” of data that is part of a larger file</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257">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2</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Bitstream through I/O equipment</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Series of 1s and 0s as accessed from the storage media using input/output hardware and software (e.g. controllers, drivers, ports, connectors)</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020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1</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Raw signal stream through I/O equipment</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Stream of magnetic flux transitions or other analog electronic output read from the drive without yet interpreting the signal stream as a set of discrete values (i.e. not treated as a digital bitstream that can be directly read by the host computer)</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02">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0</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Bitstream on physical medium</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Physical properties of the storage medium that  are interpreted as </a:t>
                      </a:r>
                      <a:r>
                        <a:rPr kumimoji="0" lang="en-US" altLang="en-US" sz="16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bitstreams</a:t>
                      </a:r>
                      <a:r>
                        <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Level 1</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9743" name="TextBox 3"/>
          <p:cNvSpPr txBox="1">
            <a:spLocks noChangeArrowheads="1"/>
          </p:cNvSpPr>
          <p:nvPr/>
        </p:nvSpPr>
        <p:spPr bwMode="auto">
          <a:xfrm>
            <a:off x="228600" y="228600"/>
            <a:ext cx="7423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mj-lt"/>
              </a:rPr>
              <a:t>Digital Resources - Levels of Representation</a:t>
            </a:r>
          </a:p>
        </p:txBody>
      </p:sp>
      <p:sp>
        <p:nvSpPr>
          <p:cNvPr id="4" name="Rounded Rectangle 3"/>
          <p:cNvSpPr/>
          <p:nvPr/>
        </p:nvSpPr>
        <p:spPr>
          <a:xfrm>
            <a:off x="838200" y="2438400"/>
            <a:ext cx="2438400" cy="2057400"/>
          </a:xfrm>
          <a:prstGeom prst="roundRect">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29745" name="TextBox 4"/>
          <p:cNvSpPr txBox="1">
            <a:spLocks noChangeArrowheads="1"/>
          </p:cNvSpPr>
          <p:nvPr/>
        </p:nvSpPr>
        <p:spPr bwMode="auto">
          <a:xfrm>
            <a:off x="4191000" y="1600200"/>
            <a:ext cx="4648200" cy="3786188"/>
          </a:xfrm>
          <a:prstGeom prst="rect">
            <a:avLst/>
          </a:prstGeom>
          <a:solidFill>
            <a:schemeClr val="bg1"/>
          </a:solidFill>
          <a:ln w="88900">
            <a:solidFill>
              <a:srgbClr val="C0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000" b="1">
                <a:solidFill>
                  <a:srgbClr val="C00000"/>
                </a:solidFill>
                <a:latin typeface="Arial" panose="020B0604020202020204" pitchFamily="34" charset="0"/>
              </a:rPr>
              <a:t>Levels where digital forensics methods and tools can provide the most assistance</a:t>
            </a:r>
          </a:p>
        </p:txBody>
      </p:sp>
      <p:cxnSp>
        <p:nvCxnSpPr>
          <p:cNvPr id="7" name="Straight Arrow Connector 6"/>
          <p:cNvCxnSpPr/>
          <p:nvPr/>
        </p:nvCxnSpPr>
        <p:spPr>
          <a:xfrm flipH="1">
            <a:off x="3276600" y="3352800"/>
            <a:ext cx="914400" cy="0"/>
          </a:xfrm>
          <a:prstGeom prst="straightConnector1">
            <a:avLst/>
          </a:prstGeom>
          <a:ln w="889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96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381000" y="2590800"/>
            <a:ext cx="8229600" cy="1143000"/>
          </a:xfrm>
        </p:spPr>
        <p:txBody>
          <a:bodyPr>
            <a:normAutofit fontScale="90000"/>
          </a:bodyPr>
          <a:lstStyle/>
          <a:p>
            <a:r>
              <a:rPr lang="en-US" altLang="en-US" dirty="0" smtClean="0"/>
              <a:t>Three Complicating Factors for Collecting Institutions: </a:t>
            </a:r>
            <a:br>
              <a:rPr lang="en-US" altLang="en-US" dirty="0" smtClean="0"/>
            </a:br>
            <a:r>
              <a:rPr lang="en-US" altLang="en-US" dirty="0" smtClean="0"/>
              <a:t/>
            </a:r>
            <a:br>
              <a:rPr lang="en-US" altLang="en-US" dirty="0" smtClean="0"/>
            </a:br>
            <a:r>
              <a:rPr lang="en-US" altLang="en-US" dirty="0" smtClean="0"/>
              <a:t>Medium Failure / Bit Rot</a:t>
            </a:r>
            <a:br>
              <a:rPr lang="en-US" altLang="en-US" dirty="0" smtClean="0"/>
            </a:br>
            <a:r>
              <a:rPr lang="en-US" altLang="en-US" dirty="0" smtClean="0"/>
              <a:t/>
            </a:r>
            <a:br>
              <a:rPr lang="en-US" altLang="en-US" dirty="0" smtClean="0"/>
            </a:br>
            <a:r>
              <a:rPr lang="en-US" altLang="en-US" dirty="0" smtClean="0"/>
              <a:t>Obsolescence</a:t>
            </a:r>
            <a:br>
              <a:rPr lang="en-US" altLang="en-US" dirty="0" smtClean="0"/>
            </a:br>
            <a:r>
              <a:rPr lang="en-US" altLang="en-US" dirty="0" smtClean="0"/>
              <a:t/>
            </a:r>
            <a:br>
              <a:rPr lang="en-US" altLang="en-US" dirty="0" smtClean="0"/>
            </a:br>
            <a:r>
              <a:rPr lang="en-US" altLang="en-US" dirty="0" smtClean="0"/>
              <a:t>Volatility</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29</a:t>
            </a:fld>
            <a:endParaRPr lang="en-US"/>
          </a:p>
        </p:txBody>
      </p:sp>
    </p:spTree>
    <p:extLst>
      <p:ext uri="{BB962C8B-B14F-4D97-AF65-F5344CB8AC3E}">
        <p14:creationId xmlns:p14="http://schemas.microsoft.com/office/powerpoint/2010/main" val="2469339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Cal Lee - Defining the Problem Space</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3</a:t>
            </a:fld>
            <a:endParaRPr lang="en-US"/>
          </a:p>
        </p:txBody>
      </p:sp>
      <p:sp>
        <p:nvSpPr>
          <p:cNvPr id="4" name="TextBox 3"/>
          <p:cNvSpPr txBox="1"/>
          <p:nvPr/>
        </p:nvSpPr>
        <p:spPr>
          <a:xfrm>
            <a:off x="2065867" y="5951245"/>
            <a:ext cx="7763003" cy="338554"/>
          </a:xfrm>
          <a:prstGeom prst="rect">
            <a:avLst/>
          </a:prstGeom>
          <a:noFill/>
        </p:spPr>
        <p:txBody>
          <a:bodyPr wrap="square" rtlCol="0">
            <a:spAutoFit/>
          </a:bodyPr>
          <a:lstStyle/>
          <a:p>
            <a:r>
              <a:rPr lang="en-US" sz="1600" dirty="0" smtClean="0"/>
              <a:t>Source: “Information </a:t>
            </a:r>
            <a:r>
              <a:rPr lang="en-US" sz="1600" dirty="0"/>
              <a:t>Management Approval </a:t>
            </a:r>
            <a:r>
              <a:rPr lang="en-US" sz="1600" dirty="0" smtClean="0"/>
              <a:t>Requirements.” OSC.</a:t>
            </a: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45"/>
            <a:ext cx="9144000" cy="5832000"/>
          </a:xfrm>
          <a:prstGeom prst="rect">
            <a:avLst/>
          </a:prstGeom>
        </p:spPr>
      </p:pic>
    </p:spTree>
    <p:extLst>
      <p:ext uri="{BB962C8B-B14F-4D97-AF65-F5344CB8AC3E}">
        <p14:creationId xmlns:p14="http://schemas.microsoft.com/office/powerpoint/2010/main" val="2625039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04800" y="76200"/>
            <a:ext cx="8458200" cy="1143000"/>
          </a:xfrm>
        </p:spPr>
        <p:txBody>
          <a:bodyPr/>
          <a:lstStyle/>
          <a:p>
            <a:pPr eaLnBrk="1" hangingPunct="1"/>
            <a:r>
              <a:rPr lang="en-US" altLang="en-US" smtClean="0"/>
              <a:t>Bit Rot</a:t>
            </a:r>
          </a:p>
        </p:txBody>
      </p:sp>
      <p:sp>
        <p:nvSpPr>
          <p:cNvPr id="31747" name="Rectangle 3"/>
          <p:cNvSpPr>
            <a:spLocks noGrp="1" noChangeArrowheads="1"/>
          </p:cNvSpPr>
          <p:nvPr>
            <p:ph type="body" idx="1"/>
          </p:nvPr>
        </p:nvSpPr>
        <p:spPr>
          <a:xfrm>
            <a:off x="381000" y="1141379"/>
            <a:ext cx="8305800" cy="4669276"/>
          </a:xfrm>
        </p:spPr>
        <p:txBody>
          <a:bodyPr>
            <a:normAutofit/>
          </a:bodyPr>
          <a:lstStyle/>
          <a:p>
            <a:pPr marL="287338" indent="-287338" eaLnBrk="1" hangingPunct="1">
              <a:lnSpc>
                <a:spcPct val="100000"/>
              </a:lnSpc>
            </a:pPr>
            <a:r>
              <a:rPr lang="en-US" altLang="en-US" sz="2800" dirty="0" smtClean="0">
                <a:ea typeface="ＭＳ Ｐゴシック" pitchFamily="34" charset="-128"/>
              </a:rPr>
              <a:t>Preventing measures can help (proper storage and handling), but bits on a given medium will eventual flip or become unreadable</a:t>
            </a:r>
          </a:p>
          <a:p>
            <a:pPr marL="287338" indent="-287338">
              <a:lnSpc>
                <a:spcPct val="100000"/>
              </a:lnSpc>
            </a:pPr>
            <a:r>
              <a:rPr lang="en-US" altLang="en-US" sz="2800" dirty="0" smtClean="0">
                <a:ea typeface="ＭＳ Ｐゴシック" pitchFamily="34" charset="-128"/>
              </a:rPr>
              <a:t>Bit rot and advantages of newer media both call for periodic refreshing and reformatting</a:t>
            </a:r>
          </a:p>
          <a:p>
            <a:pPr marL="287338" indent="-287338">
              <a:lnSpc>
                <a:spcPct val="100000"/>
              </a:lnSpc>
            </a:pPr>
            <a:r>
              <a:rPr lang="en-US" altLang="en-US" sz="2800" dirty="0" smtClean="0">
                <a:ea typeface="ＭＳ Ｐゴシック" pitchFamily="34" charset="-128"/>
              </a:rPr>
              <a:t>Ensuring the </a:t>
            </a:r>
            <a:r>
              <a:rPr lang="en-US" altLang="en-US" sz="2800" b="1" dirty="0" smtClean="0">
                <a:ea typeface="ＭＳ Ｐゴシック" pitchFamily="34" charset="-128"/>
              </a:rPr>
              <a:t>integrity of the bit stream</a:t>
            </a:r>
            <a:r>
              <a:rPr lang="en-US" altLang="en-US" sz="2800" dirty="0" smtClean="0">
                <a:ea typeface="ＭＳ Ｐゴシック" pitchFamily="34" charset="-128"/>
              </a:rPr>
              <a:t> when transferring from one medium to another is extremely important</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30</a:t>
            </a:fld>
            <a:endParaRPr lang="en-US"/>
          </a:p>
        </p:txBody>
      </p:sp>
    </p:spTree>
    <p:extLst>
      <p:ext uri="{BB962C8B-B14F-4D97-AF65-F5344CB8AC3E}">
        <p14:creationId xmlns:p14="http://schemas.microsoft.com/office/powerpoint/2010/main" val="30517734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304800"/>
            <a:ext cx="7772400" cy="1143000"/>
          </a:xfrm>
        </p:spPr>
        <p:txBody>
          <a:bodyPr/>
          <a:lstStyle/>
          <a:p>
            <a:pPr eaLnBrk="1" hangingPunct="1"/>
            <a:r>
              <a:rPr lang="en-US" altLang="en-US" sz="4800" smtClean="0"/>
              <a:t>Obsolescence</a:t>
            </a:r>
            <a:endParaRPr lang="en-US" altLang="en-US" sz="3600" smtClean="0"/>
          </a:p>
        </p:txBody>
      </p:sp>
      <p:sp>
        <p:nvSpPr>
          <p:cNvPr id="50179" name="Rectangle 3"/>
          <p:cNvSpPr>
            <a:spLocks noGrp="1" noChangeArrowheads="1"/>
          </p:cNvSpPr>
          <p:nvPr>
            <p:ph type="body" idx="1"/>
          </p:nvPr>
        </p:nvSpPr>
        <p:spPr>
          <a:xfrm>
            <a:off x="685800" y="1752600"/>
            <a:ext cx="7772400" cy="4114800"/>
          </a:xfrm>
        </p:spPr>
        <p:txBody>
          <a:bodyPr>
            <a:normAutofit fontScale="92500"/>
          </a:bodyPr>
          <a:lstStyle/>
          <a:p>
            <a:pPr marL="0" indent="0" eaLnBrk="1" hangingPunct="1">
              <a:buFont typeface="Arial" charset="0"/>
              <a:buNone/>
              <a:defRPr/>
            </a:pPr>
            <a:r>
              <a:rPr lang="en-US" sz="3600" dirty="0" smtClean="0"/>
              <a:t>“Obsolete power corrupts obsoletely.”</a:t>
            </a:r>
          </a:p>
          <a:p>
            <a:pPr marL="0" indent="0" eaLnBrk="1" hangingPunct="1">
              <a:buFont typeface="Arial" charset="0"/>
              <a:buNone/>
              <a:defRPr/>
            </a:pPr>
            <a:r>
              <a:rPr lang="en-US" sz="3600" dirty="0" smtClean="0"/>
              <a:t>                       	- Ted Nelson </a:t>
            </a:r>
          </a:p>
          <a:p>
            <a:pPr eaLnBrk="1" hangingPunct="1">
              <a:lnSpc>
                <a:spcPct val="90000"/>
              </a:lnSpc>
              <a:buFontTx/>
              <a:buNone/>
              <a:defRPr/>
            </a:pPr>
            <a:endParaRPr lang="en-US" sz="3600" dirty="0" smtClean="0"/>
          </a:p>
          <a:p>
            <a:pPr eaLnBrk="1" hangingPunct="1">
              <a:buFont typeface="Arial" charset="0"/>
              <a:buChar char="•"/>
              <a:defRPr/>
            </a:pPr>
            <a:r>
              <a:rPr lang="en-US" sz="3600" dirty="0" smtClean="0"/>
              <a:t>The technology associated with interpreting the representation at each of the layers can change or become less available</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31</a:t>
            </a:fld>
            <a:endParaRPr lang="en-US"/>
          </a:p>
        </p:txBody>
      </p:sp>
    </p:spTree>
    <p:extLst>
      <p:ext uri="{BB962C8B-B14F-4D97-AF65-F5344CB8AC3E}">
        <p14:creationId xmlns:p14="http://schemas.microsoft.com/office/powerpoint/2010/main" val="42201843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t>Order of Volatility</a:t>
            </a:r>
          </a:p>
        </p:txBody>
      </p:sp>
      <p:sp>
        <p:nvSpPr>
          <p:cNvPr id="33795" name="Content Placeholder 2"/>
          <p:cNvSpPr>
            <a:spLocks noGrp="1"/>
          </p:cNvSpPr>
          <p:nvPr>
            <p:ph idx="1"/>
          </p:nvPr>
        </p:nvSpPr>
        <p:spPr>
          <a:xfrm>
            <a:off x="457200" y="1524000"/>
            <a:ext cx="8229600" cy="4525963"/>
          </a:xfrm>
        </p:spPr>
        <p:txBody>
          <a:bodyPr/>
          <a:lstStyle/>
          <a:p>
            <a:r>
              <a:rPr lang="en-US" altLang="en-US" smtClean="0"/>
              <a:t>Some types of data change much more quickly and often than others</a:t>
            </a:r>
          </a:p>
          <a:p>
            <a:r>
              <a:rPr lang="en-US" altLang="en-US" smtClean="0"/>
              <a:t>Important to recognize in order to recover data from a computer system or media, while ensuring that actions don’t make irreversible changes to their record characteristics</a:t>
            </a:r>
          </a:p>
          <a:p>
            <a:r>
              <a:rPr lang="en-US" altLang="en-US" smtClean="0"/>
              <a:t>Example: If the contents of the browser cache are important to you, capture the cache before using the browser</a:t>
            </a:r>
          </a:p>
          <a:p>
            <a:endParaRPr lang="en-US" altLang="en-US" smtClean="0"/>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32</a:t>
            </a:fld>
            <a:endParaRPr lang="en-US"/>
          </a:p>
        </p:txBody>
      </p:sp>
    </p:spTree>
    <p:extLst>
      <p:ext uri="{BB962C8B-B14F-4D97-AF65-F5344CB8AC3E}">
        <p14:creationId xmlns:p14="http://schemas.microsoft.com/office/powerpoint/2010/main" val="20545833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Cal Lee - Defining the Problem Space</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33</a:t>
            </a:fld>
            <a:endParaRPr lang="en-US"/>
          </a:p>
        </p:txBody>
      </p:sp>
      <p:sp>
        <p:nvSpPr>
          <p:cNvPr id="4" name="TextBox 3"/>
          <p:cNvSpPr txBox="1"/>
          <p:nvPr/>
        </p:nvSpPr>
        <p:spPr>
          <a:xfrm>
            <a:off x="2065867" y="5951245"/>
            <a:ext cx="7763003" cy="338554"/>
          </a:xfrm>
          <a:prstGeom prst="rect">
            <a:avLst/>
          </a:prstGeom>
          <a:noFill/>
        </p:spPr>
        <p:txBody>
          <a:bodyPr wrap="square" rtlCol="0">
            <a:spAutoFit/>
          </a:bodyPr>
          <a:lstStyle/>
          <a:p>
            <a:r>
              <a:rPr lang="en-US" sz="1600" dirty="0" smtClean="0"/>
              <a:t>Source: “Information </a:t>
            </a:r>
            <a:r>
              <a:rPr lang="en-US" sz="1600" dirty="0"/>
              <a:t>Management Approval </a:t>
            </a:r>
            <a:r>
              <a:rPr lang="en-US" sz="1600" dirty="0" smtClean="0"/>
              <a:t>Requirements.” OSC.</a:t>
            </a:r>
            <a:endParaRPr lang="en-US"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30" y="64079"/>
            <a:ext cx="7958667" cy="5886934"/>
          </a:xfrm>
          <a:prstGeom prst="rect">
            <a:avLst/>
          </a:prstGeom>
        </p:spPr>
      </p:pic>
    </p:spTree>
    <p:extLst>
      <p:ext uri="{BB962C8B-B14F-4D97-AF65-F5344CB8AC3E}">
        <p14:creationId xmlns:p14="http://schemas.microsoft.com/office/powerpoint/2010/main" val="2937831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Cal Lee - Defining the Problem Space</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34</a:t>
            </a:fld>
            <a:endParaRPr lang="en-US"/>
          </a:p>
        </p:txBody>
      </p:sp>
      <p:sp>
        <p:nvSpPr>
          <p:cNvPr id="4" name="TextBox 3"/>
          <p:cNvSpPr txBox="1"/>
          <p:nvPr/>
        </p:nvSpPr>
        <p:spPr>
          <a:xfrm>
            <a:off x="2065867" y="5951245"/>
            <a:ext cx="7763003" cy="338554"/>
          </a:xfrm>
          <a:prstGeom prst="rect">
            <a:avLst/>
          </a:prstGeom>
          <a:noFill/>
        </p:spPr>
        <p:txBody>
          <a:bodyPr wrap="square" rtlCol="0">
            <a:spAutoFit/>
          </a:bodyPr>
          <a:lstStyle/>
          <a:p>
            <a:r>
              <a:rPr lang="en-US" sz="1600" dirty="0" smtClean="0"/>
              <a:t>Source: “Information </a:t>
            </a:r>
            <a:r>
              <a:rPr lang="en-US" sz="1600" dirty="0"/>
              <a:t>Management Approval </a:t>
            </a:r>
            <a:r>
              <a:rPr lang="en-US" sz="1600" dirty="0" smtClean="0"/>
              <a:t>Requirements.” OSC.</a:t>
            </a:r>
            <a:endParaRPr lang="en-US"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30" y="64079"/>
            <a:ext cx="7958667" cy="5886934"/>
          </a:xfrm>
          <a:prstGeom prst="rect">
            <a:avLst/>
          </a:prstGeom>
        </p:spPr>
      </p:pic>
      <p:sp>
        <p:nvSpPr>
          <p:cNvPr id="5" name="Rectangle 4"/>
          <p:cNvSpPr/>
          <p:nvPr/>
        </p:nvSpPr>
        <p:spPr>
          <a:xfrm>
            <a:off x="3767667" y="1380067"/>
            <a:ext cx="4747683" cy="2252133"/>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8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152400"/>
            <a:ext cx="8229600" cy="1143000"/>
          </a:xfrm>
        </p:spPr>
        <p:txBody>
          <a:bodyPr/>
          <a:lstStyle/>
          <a:p>
            <a:r>
              <a:rPr lang="en-US" altLang="en-US" sz="3600" smtClean="0"/>
              <a:t>File System – An Essential Layer for Metadata</a:t>
            </a:r>
          </a:p>
        </p:txBody>
      </p:sp>
      <p:sp>
        <p:nvSpPr>
          <p:cNvPr id="34819" name="Content Placeholder 2"/>
          <p:cNvSpPr>
            <a:spLocks noGrp="1"/>
          </p:cNvSpPr>
          <p:nvPr>
            <p:ph idx="1"/>
          </p:nvPr>
        </p:nvSpPr>
        <p:spPr>
          <a:xfrm>
            <a:off x="457200" y="1420237"/>
            <a:ext cx="8229600" cy="4760069"/>
          </a:xfrm>
        </p:spPr>
        <p:txBody>
          <a:bodyPr>
            <a:normAutofit fontScale="85000" lnSpcReduction="20000"/>
          </a:bodyPr>
          <a:lstStyle/>
          <a:p>
            <a:pPr>
              <a:lnSpc>
                <a:spcPct val="110000"/>
              </a:lnSpc>
            </a:pPr>
            <a:r>
              <a:rPr lang="en-US" altLang="en-US" sz="2800" dirty="0" smtClean="0"/>
              <a:t>Access controls</a:t>
            </a:r>
          </a:p>
          <a:p>
            <a:pPr>
              <a:lnSpc>
                <a:spcPct val="110000"/>
              </a:lnSpc>
            </a:pPr>
            <a:r>
              <a:rPr lang="en-US" altLang="en-US" sz="2800" dirty="0" smtClean="0"/>
              <a:t>File names &amp; identifiers</a:t>
            </a:r>
          </a:p>
          <a:p>
            <a:pPr>
              <a:lnSpc>
                <a:spcPct val="110000"/>
              </a:lnSpc>
            </a:pPr>
            <a:r>
              <a:rPr lang="en-US" altLang="en-US" sz="2800" dirty="0" smtClean="0"/>
              <a:t>File size (length)</a:t>
            </a:r>
          </a:p>
          <a:p>
            <a:pPr>
              <a:lnSpc>
                <a:spcPct val="110000"/>
              </a:lnSpc>
            </a:pPr>
            <a:r>
              <a:rPr lang="en-US" altLang="en-US" sz="2800" dirty="0" smtClean="0"/>
              <a:t>Where to find files in storage (sectors and clusters)</a:t>
            </a:r>
          </a:p>
          <a:p>
            <a:pPr>
              <a:lnSpc>
                <a:spcPct val="110000"/>
              </a:lnSpc>
            </a:pPr>
            <a:r>
              <a:rPr lang="en-US" altLang="en-US" sz="2800" dirty="0" smtClean="0"/>
              <a:t>MAC times</a:t>
            </a:r>
          </a:p>
          <a:p>
            <a:pPr lvl="1">
              <a:lnSpc>
                <a:spcPct val="110000"/>
              </a:lnSpc>
            </a:pPr>
            <a:r>
              <a:rPr lang="en-US" altLang="en-US" sz="2400" dirty="0" smtClean="0"/>
              <a:t>Modified – when the content was last changed</a:t>
            </a:r>
          </a:p>
          <a:p>
            <a:pPr lvl="1">
              <a:lnSpc>
                <a:spcPct val="110000"/>
              </a:lnSpc>
            </a:pPr>
            <a:r>
              <a:rPr lang="en-US" altLang="en-US" sz="2400" dirty="0" smtClean="0"/>
              <a:t>Accessed – time file was last accessed (by person or software)</a:t>
            </a:r>
          </a:p>
          <a:p>
            <a:pPr lvl="1">
              <a:lnSpc>
                <a:spcPct val="110000"/>
              </a:lnSpc>
            </a:pPr>
            <a:r>
              <a:rPr lang="en-US" altLang="en-US" sz="2400" dirty="0" smtClean="0"/>
              <a:t>Changed – last time metadata changed</a:t>
            </a:r>
          </a:p>
          <a:p>
            <a:pPr lvl="1">
              <a:lnSpc>
                <a:spcPct val="110000"/>
              </a:lnSpc>
            </a:pPr>
            <a:r>
              <a:rPr lang="en-US" altLang="en-US" sz="2400" dirty="0" smtClean="0"/>
              <a:t>Created – (implemented inconsistently, if at all, across different file systems) </a:t>
            </a:r>
          </a:p>
        </p:txBody>
      </p:sp>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35</a:t>
            </a:fld>
            <a:endParaRPr lang="en-US"/>
          </a:p>
        </p:txBody>
      </p:sp>
    </p:spTree>
    <p:extLst>
      <p:ext uri="{BB962C8B-B14F-4D97-AF65-F5344CB8AC3E}">
        <p14:creationId xmlns:p14="http://schemas.microsoft.com/office/powerpoint/2010/main" val="37038759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my-filesyste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35549" y="76200"/>
            <a:ext cx="4857750" cy="6629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Oval 2"/>
          <p:cNvSpPr/>
          <p:nvPr/>
        </p:nvSpPr>
        <p:spPr>
          <a:xfrm>
            <a:off x="3211749" y="3200400"/>
            <a:ext cx="13716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Tree>
    <p:extLst>
      <p:ext uri="{BB962C8B-B14F-4D97-AF65-F5344CB8AC3E}">
        <p14:creationId xmlns:p14="http://schemas.microsoft.com/office/powerpoint/2010/main" val="34128613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p:cNvSpPr txBox="1">
            <a:spLocks noChangeArrowheads="1"/>
          </p:cNvSpPr>
          <p:nvPr/>
        </p:nvSpPr>
        <p:spPr bwMode="auto">
          <a:xfrm>
            <a:off x="2077295" y="5794375"/>
            <a:ext cx="64976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dirty="0">
                <a:latin typeface="+mj-lt"/>
                <a:ea typeface="ＭＳ Ｐゴシック" pitchFamily="34" charset="-128"/>
              </a:rPr>
              <a:t>Source for underlying screenshot: </a:t>
            </a:r>
            <a:r>
              <a:rPr lang="ja-JP" altLang="en-US" sz="1200" dirty="0">
                <a:latin typeface="+mj-lt"/>
              </a:rPr>
              <a:t>“</a:t>
            </a:r>
            <a:r>
              <a:rPr lang="en-US" altLang="ja-JP" sz="1200" dirty="0">
                <a:latin typeface="+mj-lt"/>
              </a:rPr>
              <a:t>How to Use 1 External Drive between Mac and PC,</a:t>
            </a:r>
            <a:r>
              <a:rPr lang="ja-JP" altLang="en-US" sz="1200" dirty="0">
                <a:latin typeface="+mj-lt"/>
              </a:rPr>
              <a:t>”</a:t>
            </a:r>
            <a:r>
              <a:rPr lang="en-US" altLang="ja-JP" sz="1200" dirty="0">
                <a:latin typeface="+mj-lt"/>
              </a:rPr>
              <a:t> </a:t>
            </a:r>
            <a:r>
              <a:rPr lang="en-US" altLang="ja-JP" sz="1200" dirty="0" err="1">
                <a:latin typeface="+mj-lt"/>
              </a:rPr>
              <a:t>nicknack</a:t>
            </a:r>
            <a:r>
              <a:rPr lang="en-US" altLang="ja-JP" sz="1200" dirty="0">
                <a:latin typeface="+mj-lt"/>
              </a:rPr>
              <a:t>, February 5, 2007, http://www.gigacrate.com/Articles/?p=53</a:t>
            </a:r>
            <a:endParaRPr lang="en-US" altLang="en-US" sz="1200" dirty="0">
              <a:latin typeface="+mj-lt"/>
              <a:ea typeface="ＭＳ Ｐゴシック" pitchFamily="34" charset="-128"/>
            </a:endParaRPr>
          </a:p>
        </p:txBody>
      </p:sp>
      <p:pic>
        <p:nvPicPr>
          <p:cNvPr id="36867" name="Picture 2" descr="mac-disk-utility.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0963" y="192088"/>
            <a:ext cx="6497637" cy="560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4724400" y="2373313"/>
            <a:ext cx="2895600" cy="4460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36869" name="TextBox 4"/>
          <p:cNvSpPr txBox="1">
            <a:spLocks noChangeArrowheads="1"/>
          </p:cNvSpPr>
          <p:nvPr/>
        </p:nvSpPr>
        <p:spPr bwMode="auto">
          <a:xfrm>
            <a:off x="7556500" y="2373313"/>
            <a:ext cx="1511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0000"/>
                </a:solidFill>
                <a:latin typeface="Arial" panose="020B0604020202020204" pitchFamily="34" charset="0"/>
                <a:ea typeface="ＭＳ Ｐゴシック" pitchFamily="34" charset="-128"/>
              </a:rPr>
              <a:t>This is HFS+</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37</a:t>
            </a:fld>
            <a:endParaRPr lang="en-US"/>
          </a:p>
        </p:txBody>
      </p:sp>
    </p:spTree>
    <p:extLst>
      <p:ext uri="{BB962C8B-B14F-4D97-AF65-F5344CB8AC3E}">
        <p14:creationId xmlns:p14="http://schemas.microsoft.com/office/powerpoint/2010/main" val="29713651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23633601"/>
              </p:ext>
            </p:extLst>
          </p:nvPr>
        </p:nvGraphicFramePr>
        <p:xfrm>
          <a:off x="255815" y="645311"/>
          <a:ext cx="8610600" cy="5260279"/>
        </p:xfrm>
        <a:graphic>
          <a:graphicData uri="http://schemas.openxmlformats.org/drawingml/2006/table">
            <a:tbl>
              <a:tblPr firstRow="1" bandRow="1">
                <a:tableStyleId>{5C22544A-7EE6-4342-B048-85BDC9FD1C3A}</a:tableStyleId>
              </a:tblPr>
              <a:tblGrid>
                <a:gridCol w="2971800"/>
                <a:gridCol w="5638800"/>
              </a:tblGrid>
              <a:tr h="499565">
                <a:tc>
                  <a:txBody>
                    <a:bodyPr/>
                    <a:lstStyle/>
                    <a:p>
                      <a:r>
                        <a:rPr lang="en-US" sz="1400" dirty="0" smtClean="0"/>
                        <a:t>Name</a:t>
                      </a:r>
                      <a:endParaRPr lang="en-US" sz="1400" dirty="0"/>
                    </a:p>
                  </a:txBody>
                  <a:tcPr marT="45713" marB="45713"/>
                </a:tc>
                <a:tc>
                  <a:txBody>
                    <a:bodyPr/>
                    <a:lstStyle/>
                    <a:p>
                      <a:r>
                        <a:rPr lang="en-US" sz="1400" dirty="0" smtClean="0"/>
                        <a:t>Operating System(s) Using it as Native</a:t>
                      </a:r>
                      <a:r>
                        <a:rPr lang="en-US" sz="1400" baseline="0" dirty="0" smtClean="0"/>
                        <a:t> File System </a:t>
                      </a:r>
                      <a:r>
                        <a:rPr lang="en-US" sz="1400" dirty="0" smtClean="0"/>
                        <a:t>[often other</a:t>
                      </a:r>
                      <a:r>
                        <a:rPr lang="en-US" sz="1400" baseline="0" dirty="0" smtClean="0"/>
                        <a:t> OSs can also recognize it]</a:t>
                      </a:r>
                      <a:endParaRPr lang="en-US" sz="1400" dirty="0"/>
                    </a:p>
                  </a:txBody>
                  <a:tcPr marT="45713" marB="45713"/>
                </a:tc>
              </a:tr>
              <a:tr h="279398">
                <a:tc>
                  <a:txBody>
                    <a:bodyPr/>
                    <a:lstStyle/>
                    <a:p>
                      <a:r>
                        <a:rPr lang="en-US" sz="1200" dirty="0" smtClean="0"/>
                        <a:t>FAT12, FAT16</a:t>
                      </a:r>
                      <a:endParaRPr lang="en-US" sz="1200" dirty="0"/>
                    </a:p>
                  </a:txBody>
                  <a:tcPr marT="45713" marB="45713"/>
                </a:tc>
                <a:tc>
                  <a:txBody>
                    <a:bodyPr/>
                    <a:lstStyle/>
                    <a:p>
                      <a:r>
                        <a:rPr lang="en-US" sz="1200" dirty="0" smtClean="0"/>
                        <a:t>MS-DOS</a:t>
                      </a:r>
                      <a:endParaRPr lang="en-US" sz="1200" dirty="0"/>
                    </a:p>
                  </a:txBody>
                  <a:tcPr marT="45713" marB="45713"/>
                </a:tc>
              </a:tr>
              <a:tr h="279398">
                <a:tc>
                  <a:txBody>
                    <a:bodyPr/>
                    <a:lstStyle/>
                    <a:p>
                      <a:r>
                        <a:rPr lang="en-US" sz="1200" dirty="0" smtClean="0"/>
                        <a:t>FAT32 (VFAT)</a:t>
                      </a:r>
                      <a:endParaRPr lang="en-US" sz="1200" dirty="0"/>
                    </a:p>
                  </a:txBody>
                  <a:tcPr marT="45713" marB="45713"/>
                </a:tc>
                <a:tc>
                  <a:txBody>
                    <a:bodyPr/>
                    <a:lstStyle/>
                    <a:p>
                      <a:r>
                        <a:rPr lang="en-US" sz="1200" dirty="0" smtClean="0"/>
                        <a:t>Windows</a:t>
                      </a:r>
                      <a:r>
                        <a:rPr lang="en-US" sz="1200" baseline="0" dirty="0" smtClean="0"/>
                        <a:t> 95, 98</a:t>
                      </a:r>
                      <a:endParaRPr lang="en-US" sz="1200" dirty="0"/>
                    </a:p>
                  </a:txBody>
                  <a:tcPr marT="45713" marB="45713"/>
                </a:tc>
              </a:tr>
              <a:tr h="279398">
                <a:tc>
                  <a:txBody>
                    <a:bodyPr/>
                    <a:lstStyle/>
                    <a:p>
                      <a:r>
                        <a:rPr lang="en-US" sz="1200" dirty="0" err="1" smtClean="0"/>
                        <a:t>exFAT</a:t>
                      </a:r>
                      <a:endParaRPr lang="en-US" sz="1200" dirty="0"/>
                    </a:p>
                  </a:txBody>
                  <a:tcPr marT="45713" marB="45713"/>
                </a:tc>
                <a:tc>
                  <a:txBody>
                    <a:bodyPr/>
                    <a:lstStyle/>
                    <a:p>
                      <a:r>
                        <a:rPr lang="en-US" sz="1200" dirty="0" smtClean="0"/>
                        <a:t>Windows XP SP2 and later (primary</a:t>
                      </a:r>
                      <a:r>
                        <a:rPr lang="en-US" sz="1200" baseline="0" dirty="0" smtClean="0"/>
                        <a:t> use: USB drives, SD cards)</a:t>
                      </a:r>
                      <a:endParaRPr lang="en-US" sz="1200" dirty="0"/>
                    </a:p>
                  </a:txBody>
                  <a:tcPr marT="45713" marB="45713"/>
                </a:tc>
              </a:tr>
              <a:tr h="279398">
                <a:tc>
                  <a:txBody>
                    <a:bodyPr/>
                    <a:lstStyle/>
                    <a:p>
                      <a:r>
                        <a:rPr lang="en-US" sz="1200" dirty="0" smtClean="0"/>
                        <a:t>NTFS</a:t>
                      </a:r>
                      <a:endParaRPr lang="en-US" sz="1200" dirty="0"/>
                    </a:p>
                  </a:txBody>
                  <a:tcPr marT="45713" marB="45713"/>
                </a:tc>
                <a:tc>
                  <a:txBody>
                    <a:bodyPr/>
                    <a:lstStyle/>
                    <a:p>
                      <a:r>
                        <a:rPr lang="en-US" sz="1200" dirty="0" smtClean="0"/>
                        <a:t>Windows NT, 2000, XP, Server 2003, Server 2008, Vista</a:t>
                      </a:r>
                      <a:endParaRPr lang="en-US" sz="1200" dirty="0"/>
                    </a:p>
                  </a:txBody>
                  <a:tcPr marT="45713" marB="45713"/>
                </a:tc>
              </a:tr>
              <a:tr h="279398">
                <a:tc>
                  <a:txBody>
                    <a:bodyPr/>
                    <a:lstStyle/>
                    <a:p>
                      <a:r>
                        <a:rPr lang="en-US" sz="1200" dirty="0" smtClean="0"/>
                        <a:t>MFS</a:t>
                      </a:r>
                      <a:endParaRPr lang="en-US" sz="1200" dirty="0"/>
                    </a:p>
                  </a:txBody>
                  <a:tcPr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Macintosh System 1-3</a:t>
                      </a:r>
                    </a:p>
                  </a:txBody>
                  <a:tcPr marT="45713" marB="45713"/>
                </a:tc>
              </a:tr>
              <a:tr h="279398">
                <a:tc>
                  <a:txBody>
                    <a:bodyPr/>
                    <a:lstStyle/>
                    <a:p>
                      <a:r>
                        <a:rPr lang="en-US" sz="1200" dirty="0" smtClean="0"/>
                        <a:t>HFS (Hierarchical File System)</a:t>
                      </a:r>
                      <a:endParaRPr lang="en-US" sz="1200" dirty="0"/>
                    </a:p>
                  </a:txBody>
                  <a:tcPr marT="45713" marB="45713"/>
                </a:tc>
                <a:tc>
                  <a:txBody>
                    <a:bodyPr/>
                    <a:lstStyle/>
                    <a:p>
                      <a:r>
                        <a:rPr lang="en-US" sz="1200" dirty="0" smtClean="0"/>
                        <a:t>Macintosh</a:t>
                      </a:r>
                      <a:r>
                        <a:rPr lang="en-US" sz="1200" baseline="0" dirty="0" smtClean="0"/>
                        <a:t> System 4-8</a:t>
                      </a:r>
                      <a:endParaRPr lang="en-US" sz="1200" dirty="0"/>
                    </a:p>
                  </a:txBody>
                  <a:tcPr marT="45713" marB="45713"/>
                </a:tc>
              </a:tr>
              <a:tr h="279398">
                <a:tc>
                  <a:txBody>
                    <a:bodyPr/>
                    <a:lstStyle/>
                    <a:p>
                      <a:r>
                        <a:rPr lang="en-US" sz="1200" dirty="0" smtClean="0"/>
                        <a:t>HFS+</a:t>
                      </a:r>
                      <a:endParaRPr lang="en-US" sz="1200" dirty="0"/>
                    </a:p>
                  </a:txBody>
                  <a:tcPr marT="45713" marB="45713"/>
                </a:tc>
                <a:tc>
                  <a:txBody>
                    <a:bodyPr/>
                    <a:lstStyle/>
                    <a:p>
                      <a:r>
                        <a:rPr lang="en-US" sz="1200" dirty="0" smtClean="0"/>
                        <a:t>Macintosh System </a:t>
                      </a:r>
                      <a:r>
                        <a:rPr lang="en-US" sz="1200" dirty="0" smtClean="0"/>
                        <a:t>8.1</a:t>
                      </a:r>
                      <a:r>
                        <a:rPr lang="en-US" sz="1200" baseline="0" dirty="0" smtClean="0"/>
                        <a:t> – 9, OS </a:t>
                      </a:r>
                      <a:r>
                        <a:rPr lang="en-US" sz="1200" dirty="0" smtClean="0"/>
                        <a:t>X 10.0 –</a:t>
                      </a:r>
                      <a:r>
                        <a:rPr lang="en-US" sz="1200" baseline="0" dirty="0" smtClean="0"/>
                        <a:t> 10.11</a:t>
                      </a:r>
                      <a:endParaRPr lang="en-US" sz="1200" dirty="0"/>
                    </a:p>
                  </a:txBody>
                  <a:tcPr marT="45713" marB="45713"/>
                </a:tc>
              </a:tr>
              <a:tr h="279398">
                <a:tc>
                  <a:txBody>
                    <a:bodyPr/>
                    <a:lstStyle/>
                    <a:p>
                      <a:r>
                        <a:rPr lang="en-US" sz="1200" dirty="0" smtClean="0"/>
                        <a:t>APFS</a:t>
                      </a:r>
                      <a:endParaRPr lang="en-US" sz="1200" dirty="0"/>
                    </a:p>
                  </a:txBody>
                  <a:tcPr marT="45713" marB="45713"/>
                </a:tc>
                <a:tc>
                  <a:txBody>
                    <a:bodyPr/>
                    <a:lstStyle/>
                    <a:p>
                      <a:r>
                        <a:rPr lang="en-US" sz="1200" dirty="0" err="1" smtClean="0"/>
                        <a:t>macOS</a:t>
                      </a:r>
                      <a:r>
                        <a:rPr lang="en-US" sz="1200" dirty="0" smtClean="0"/>
                        <a:t> </a:t>
                      </a:r>
                      <a:r>
                        <a:rPr lang="en-US" sz="1200" dirty="0" smtClean="0"/>
                        <a:t>10.12</a:t>
                      </a:r>
                      <a:endParaRPr lang="en-US" sz="1200" dirty="0"/>
                    </a:p>
                  </a:txBody>
                  <a:tcPr marT="45713" marB="45713"/>
                </a:tc>
              </a:tr>
              <a:tr h="440791">
                <a:tc>
                  <a:txBody>
                    <a:bodyPr/>
                    <a:lstStyle/>
                    <a:p>
                      <a:r>
                        <a:rPr lang="en-US" sz="1200" dirty="0" smtClean="0"/>
                        <a:t>ext, ext2, ext3, ext4 (Extended File System)</a:t>
                      </a:r>
                      <a:endParaRPr lang="en-US" sz="1200" dirty="0"/>
                    </a:p>
                  </a:txBody>
                  <a:tcPr marT="45713" marB="45713"/>
                </a:tc>
                <a:tc>
                  <a:txBody>
                    <a:bodyPr/>
                    <a:lstStyle/>
                    <a:p>
                      <a:r>
                        <a:rPr lang="en-US" sz="1200" dirty="0" smtClean="0"/>
                        <a:t>Linux</a:t>
                      </a:r>
                      <a:endParaRPr lang="en-US" sz="1200" dirty="0"/>
                    </a:p>
                  </a:txBody>
                  <a:tcPr marT="45713" marB="45713"/>
                </a:tc>
              </a:tr>
              <a:tr h="279398">
                <a:tc>
                  <a:txBody>
                    <a:bodyPr/>
                    <a:lstStyle/>
                    <a:p>
                      <a:r>
                        <a:rPr lang="en-US" sz="1200" dirty="0" smtClean="0"/>
                        <a:t>XFS</a:t>
                      </a:r>
                      <a:endParaRPr lang="en-US" sz="1200" dirty="0"/>
                    </a:p>
                  </a:txBody>
                  <a:tcPr marT="45713" marB="45713"/>
                </a:tc>
                <a:tc>
                  <a:txBody>
                    <a:bodyPr/>
                    <a:lstStyle/>
                    <a:p>
                      <a:r>
                        <a:rPr lang="en-US" sz="1200" dirty="0" smtClean="0"/>
                        <a:t>Linux, typically Enterprise</a:t>
                      </a:r>
                      <a:r>
                        <a:rPr lang="en-US" sz="1200" baseline="0" dirty="0" smtClean="0"/>
                        <a:t> variants (RHEL)</a:t>
                      </a:r>
                      <a:endParaRPr lang="en-US" sz="1200" dirty="0"/>
                    </a:p>
                  </a:txBody>
                  <a:tcPr marT="45713" marB="45713"/>
                </a:tc>
              </a:tr>
              <a:tr h="440791">
                <a:tc>
                  <a:txBody>
                    <a:bodyPr/>
                    <a:lstStyle/>
                    <a:p>
                      <a:r>
                        <a:rPr lang="en-US" sz="1200" dirty="0" smtClean="0"/>
                        <a:t>HPFS (High Performance File System)</a:t>
                      </a:r>
                      <a:endParaRPr lang="en-US" sz="1200" dirty="0"/>
                    </a:p>
                  </a:txBody>
                  <a:tcPr marT="45713" marB="45713"/>
                </a:tc>
                <a:tc>
                  <a:txBody>
                    <a:bodyPr/>
                    <a:lstStyle/>
                    <a:p>
                      <a:r>
                        <a:rPr lang="en-US" sz="1200" dirty="0" smtClean="0"/>
                        <a:t>OS/2</a:t>
                      </a:r>
                      <a:endParaRPr lang="en-US" sz="1200" dirty="0"/>
                    </a:p>
                  </a:txBody>
                  <a:tcPr marT="45713" marB="45713"/>
                </a:tc>
              </a:tr>
              <a:tr h="279398">
                <a:tc>
                  <a:txBody>
                    <a:bodyPr/>
                    <a:lstStyle/>
                    <a:p>
                      <a:r>
                        <a:rPr lang="en-US" sz="1200" dirty="0" smtClean="0"/>
                        <a:t>ISOFS</a:t>
                      </a:r>
                      <a:r>
                        <a:rPr lang="en-US" sz="1200" baseline="0" dirty="0" smtClean="0"/>
                        <a:t> (ISO 9660)</a:t>
                      </a:r>
                      <a:endParaRPr lang="en-US" sz="1200" dirty="0"/>
                    </a:p>
                  </a:txBody>
                  <a:tcPr marT="45713" marB="45713"/>
                </a:tc>
                <a:tc>
                  <a:txBody>
                    <a:bodyPr/>
                    <a:lstStyle/>
                    <a:p>
                      <a:r>
                        <a:rPr lang="en-US" sz="1200" dirty="0" smtClean="0"/>
                        <a:t>Any OS that reads data</a:t>
                      </a:r>
                      <a:r>
                        <a:rPr lang="en-US" sz="1200" baseline="0" dirty="0" smtClean="0"/>
                        <a:t> from a CD</a:t>
                      </a:r>
                      <a:endParaRPr lang="en-US" sz="1200" dirty="0"/>
                    </a:p>
                  </a:txBody>
                  <a:tcPr marT="45713" marB="45713"/>
                </a:tc>
              </a:tr>
              <a:tr h="279398">
                <a:tc>
                  <a:txBody>
                    <a:bodyPr/>
                    <a:lstStyle/>
                    <a:p>
                      <a:r>
                        <a:rPr lang="en-US" sz="1200" dirty="0" smtClean="0"/>
                        <a:t>JFS1 (</a:t>
                      </a:r>
                      <a:r>
                        <a:rPr lang="en-US" sz="1200" dirty="0" err="1" smtClean="0"/>
                        <a:t>Journaled</a:t>
                      </a:r>
                      <a:r>
                        <a:rPr lang="en-US" sz="1200" dirty="0" smtClean="0"/>
                        <a:t> File System)</a:t>
                      </a:r>
                      <a:endParaRPr lang="en-US" sz="1200" dirty="0"/>
                    </a:p>
                  </a:txBody>
                  <a:tcPr marT="45713" marB="45713"/>
                </a:tc>
                <a:tc>
                  <a:txBody>
                    <a:bodyPr/>
                    <a:lstStyle/>
                    <a:p>
                      <a:r>
                        <a:rPr lang="en-US" sz="1200" dirty="0" smtClean="0"/>
                        <a:t>AIX (IBM)</a:t>
                      </a:r>
                      <a:endParaRPr lang="en-US" sz="1200" dirty="0"/>
                    </a:p>
                  </a:txBody>
                  <a:tcPr marT="45713" marB="45713"/>
                </a:tc>
              </a:tr>
              <a:tr h="279398">
                <a:tc>
                  <a:txBody>
                    <a:bodyPr/>
                    <a:lstStyle/>
                    <a:p>
                      <a:r>
                        <a:rPr lang="en-US" sz="1200" dirty="0" err="1" smtClean="0"/>
                        <a:t>ReiserFS</a:t>
                      </a:r>
                      <a:endParaRPr lang="en-US" sz="1200" dirty="0"/>
                    </a:p>
                  </a:txBody>
                  <a:tcPr marT="45713" marB="45713"/>
                </a:tc>
                <a:tc>
                  <a:txBody>
                    <a:bodyPr/>
                    <a:lstStyle/>
                    <a:p>
                      <a:r>
                        <a:rPr lang="en-US" sz="1200" dirty="0" smtClean="0"/>
                        <a:t>Several</a:t>
                      </a:r>
                      <a:r>
                        <a:rPr lang="en-US" sz="1200" baseline="0" dirty="0" smtClean="0"/>
                        <a:t> Linux distributions</a:t>
                      </a:r>
                      <a:endParaRPr lang="en-US" sz="1200" dirty="0"/>
                    </a:p>
                  </a:txBody>
                  <a:tcPr marT="45713" marB="45713"/>
                </a:tc>
              </a:tr>
              <a:tr h="474985">
                <a:tc>
                  <a:txBody>
                    <a:bodyPr/>
                    <a:lstStyle/>
                    <a:p>
                      <a:r>
                        <a:rPr lang="en-US" sz="1200" dirty="0" smtClean="0"/>
                        <a:t>UFS (Unix File System) aka FFS</a:t>
                      </a:r>
                      <a:r>
                        <a:rPr lang="en-US" sz="1200" baseline="0" dirty="0" smtClean="0"/>
                        <a:t> (Fast File System)</a:t>
                      </a:r>
                      <a:endParaRPr lang="en-US" sz="1200" dirty="0"/>
                    </a:p>
                  </a:txBody>
                  <a:tcPr marT="45713" marB="45713"/>
                </a:tc>
                <a:tc>
                  <a:txBody>
                    <a:bodyPr/>
                    <a:lstStyle/>
                    <a:p>
                      <a:r>
                        <a:rPr lang="en-US" sz="1200" dirty="0" smtClean="0"/>
                        <a:t>Various flavors of Unix</a:t>
                      </a:r>
                      <a:endParaRPr lang="en-US" sz="1200" dirty="0"/>
                    </a:p>
                  </a:txBody>
                  <a:tcPr marT="45713" marB="45713"/>
                </a:tc>
              </a:tr>
            </a:tbl>
          </a:graphicData>
        </a:graphic>
      </p:graphicFrame>
      <p:sp>
        <p:nvSpPr>
          <p:cNvPr id="37934" name="Title 1"/>
          <p:cNvSpPr>
            <a:spLocks noGrp="1"/>
          </p:cNvSpPr>
          <p:nvPr>
            <p:ph type="title"/>
          </p:nvPr>
        </p:nvSpPr>
        <p:spPr>
          <a:xfrm>
            <a:off x="457200" y="194550"/>
            <a:ext cx="8229600" cy="489857"/>
          </a:xfrm>
        </p:spPr>
        <p:txBody>
          <a:bodyPr>
            <a:normAutofit/>
          </a:bodyPr>
          <a:lstStyle/>
          <a:p>
            <a:r>
              <a:rPr lang="en-US" altLang="en-US" sz="2900" dirty="0" smtClean="0">
                <a:ea typeface="ＭＳ Ｐゴシック" pitchFamily="34" charset="-128"/>
              </a:rPr>
              <a:t>File System Examples</a:t>
            </a:r>
          </a:p>
        </p:txBody>
      </p:sp>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38</a:t>
            </a:fld>
            <a:endParaRPr lang="en-US"/>
          </a:p>
        </p:txBody>
      </p:sp>
    </p:spTree>
    <p:extLst>
      <p:ext uri="{BB962C8B-B14F-4D97-AF65-F5344CB8AC3E}">
        <p14:creationId xmlns:p14="http://schemas.microsoft.com/office/powerpoint/2010/main" val="80732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06330262"/>
              </p:ext>
            </p:extLst>
          </p:nvPr>
        </p:nvGraphicFramePr>
        <p:xfrm>
          <a:off x="255815" y="645311"/>
          <a:ext cx="8610600" cy="5260279"/>
        </p:xfrm>
        <a:graphic>
          <a:graphicData uri="http://schemas.openxmlformats.org/drawingml/2006/table">
            <a:tbl>
              <a:tblPr firstRow="1" bandRow="1">
                <a:tableStyleId>{5C22544A-7EE6-4342-B048-85BDC9FD1C3A}</a:tableStyleId>
              </a:tblPr>
              <a:tblGrid>
                <a:gridCol w="2971800"/>
                <a:gridCol w="5638800"/>
              </a:tblGrid>
              <a:tr h="499565">
                <a:tc>
                  <a:txBody>
                    <a:bodyPr/>
                    <a:lstStyle/>
                    <a:p>
                      <a:r>
                        <a:rPr lang="en-US" sz="1400" dirty="0" smtClean="0"/>
                        <a:t>Name</a:t>
                      </a:r>
                      <a:endParaRPr lang="en-US" sz="1400" dirty="0"/>
                    </a:p>
                  </a:txBody>
                  <a:tcPr marT="45713" marB="45713"/>
                </a:tc>
                <a:tc>
                  <a:txBody>
                    <a:bodyPr/>
                    <a:lstStyle/>
                    <a:p>
                      <a:r>
                        <a:rPr lang="en-US" sz="1400" dirty="0" smtClean="0"/>
                        <a:t>Operating System(s) Using it as Native</a:t>
                      </a:r>
                      <a:r>
                        <a:rPr lang="en-US" sz="1400" baseline="0" dirty="0" smtClean="0"/>
                        <a:t> File System </a:t>
                      </a:r>
                      <a:r>
                        <a:rPr lang="en-US" sz="1400" dirty="0" smtClean="0"/>
                        <a:t>[often other</a:t>
                      </a:r>
                      <a:r>
                        <a:rPr lang="en-US" sz="1400" baseline="0" dirty="0" smtClean="0"/>
                        <a:t> OSs can also recognize it]</a:t>
                      </a:r>
                      <a:endParaRPr lang="en-US" sz="1400" dirty="0"/>
                    </a:p>
                  </a:txBody>
                  <a:tcPr marT="45713" marB="45713"/>
                </a:tc>
              </a:tr>
              <a:tr h="279398">
                <a:tc>
                  <a:txBody>
                    <a:bodyPr/>
                    <a:lstStyle/>
                    <a:p>
                      <a:r>
                        <a:rPr lang="en-US" sz="1200" dirty="0" smtClean="0"/>
                        <a:t>FAT12, FAT16</a:t>
                      </a:r>
                      <a:endParaRPr lang="en-US" sz="1200" dirty="0"/>
                    </a:p>
                  </a:txBody>
                  <a:tcPr marT="45713" marB="45713"/>
                </a:tc>
                <a:tc>
                  <a:txBody>
                    <a:bodyPr/>
                    <a:lstStyle/>
                    <a:p>
                      <a:r>
                        <a:rPr lang="en-US" sz="1200" dirty="0" smtClean="0"/>
                        <a:t>MS-DOS</a:t>
                      </a:r>
                      <a:endParaRPr lang="en-US" sz="1200" dirty="0"/>
                    </a:p>
                  </a:txBody>
                  <a:tcPr marT="45713" marB="45713"/>
                </a:tc>
              </a:tr>
              <a:tr h="279398">
                <a:tc>
                  <a:txBody>
                    <a:bodyPr/>
                    <a:lstStyle/>
                    <a:p>
                      <a:r>
                        <a:rPr lang="en-US" sz="1200" dirty="0" smtClean="0"/>
                        <a:t>FAT32 (VFAT)</a:t>
                      </a:r>
                      <a:endParaRPr lang="en-US" sz="1200" dirty="0"/>
                    </a:p>
                  </a:txBody>
                  <a:tcPr marT="45713" marB="45713"/>
                </a:tc>
                <a:tc>
                  <a:txBody>
                    <a:bodyPr/>
                    <a:lstStyle/>
                    <a:p>
                      <a:r>
                        <a:rPr lang="en-US" sz="1200" dirty="0" smtClean="0"/>
                        <a:t>Windows</a:t>
                      </a:r>
                      <a:r>
                        <a:rPr lang="en-US" sz="1200" baseline="0" dirty="0" smtClean="0"/>
                        <a:t> 95, 98</a:t>
                      </a:r>
                      <a:endParaRPr lang="en-US" sz="1200" dirty="0"/>
                    </a:p>
                  </a:txBody>
                  <a:tcPr marT="45713" marB="45713"/>
                </a:tc>
              </a:tr>
              <a:tr h="279398">
                <a:tc>
                  <a:txBody>
                    <a:bodyPr/>
                    <a:lstStyle/>
                    <a:p>
                      <a:r>
                        <a:rPr lang="en-US" sz="1200" dirty="0" err="1" smtClean="0"/>
                        <a:t>exFAT</a:t>
                      </a:r>
                      <a:endParaRPr lang="en-US" sz="1200" dirty="0"/>
                    </a:p>
                  </a:txBody>
                  <a:tcPr marT="45713" marB="45713"/>
                </a:tc>
                <a:tc>
                  <a:txBody>
                    <a:bodyPr/>
                    <a:lstStyle/>
                    <a:p>
                      <a:r>
                        <a:rPr lang="en-US" sz="1200" dirty="0" smtClean="0"/>
                        <a:t>Windows XP SP2 and later (primary</a:t>
                      </a:r>
                      <a:r>
                        <a:rPr lang="en-US" sz="1200" baseline="0" dirty="0" smtClean="0"/>
                        <a:t> use: USB drives, SD cards)</a:t>
                      </a:r>
                      <a:endParaRPr lang="en-US" sz="1200" dirty="0"/>
                    </a:p>
                  </a:txBody>
                  <a:tcPr marT="45713" marB="45713"/>
                </a:tc>
              </a:tr>
              <a:tr h="279398">
                <a:tc>
                  <a:txBody>
                    <a:bodyPr/>
                    <a:lstStyle/>
                    <a:p>
                      <a:r>
                        <a:rPr lang="en-US" sz="1200" dirty="0" smtClean="0"/>
                        <a:t>NTFS</a:t>
                      </a:r>
                      <a:endParaRPr lang="en-US" sz="1200" dirty="0"/>
                    </a:p>
                  </a:txBody>
                  <a:tcPr marT="45713" marB="45713"/>
                </a:tc>
                <a:tc>
                  <a:txBody>
                    <a:bodyPr/>
                    <a:lstStyle/>
                    <a:p>
                      <a:r>
                        <a:rPr lang="en-US" sz="1200" dirty="0" smtClean="0"/>
                        <a:t>Windows NT, 2000, XP, Server 2003, Server 2008, Vista</a:t>
                      </a:r>
                      <a:endParaRPr lang="en-US" sz="1200" dirty="0"/>
                    </a:p>
                  </a:txBody>
                  <a:tcPr marT="45713" marB="45713"/>
                </a:tc>
              </a:tr>
              <a:tr h="279398">
                <a:tc>
                  <a:txBody>
                    <a:bodyPr/>
                    <a:lstStyle/>
                    <a:p>
                      <a:r>
                        <a:rPr lang="en-US" sz="1200" dirty="0" smtClean="0"/>
                        <a:t>MFS</a:t>
                      </a:r>
                      <a:endParaRPr lang="en-US" sz="1200" dirty="0"/>
                    </a:p>
                  </a:txBody>
                  <a:tcPr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Macintosh System 1-3</a:t>
                      </a:r>
                    </a:p>
                  </a:txBody>
                  <a:tcPr marT="45713" marB="45713"/>
                </a:tc>
              </a:tr>
              <a:tr h="279398">
                <a:tc>
                  <a:txBody>
                    <a:bodyPr/>
                    <a:lstStyle/>
                    <a:p>
                      <a:r>
                        <a:rPr lang="en-US" sz="1200" dirty="0" smtClean="0"/>
                        <a:t>HFS (Hierarchical File System)</a:t>
                      </a:r>
                      <a:endParaRPr lang="en-US" sz="1200" dirty="0"/>
                    </a:p>
                  </a:txBody>
                  <a:tcPr marT="45713" marB="45713"/>
                </a:tc>
                <a:tc>
                  <a:txBody>
                    <a:bodyPr/>
                    <a:lstStyle/>
                    <a:p>
                      <a:r>
                        <a:rPr lang="en-US" sz="1200" dirty="0" smtClean="0"/>
                        <a:t>Macintosh</a:t>
                      </a:r>
                      <a:r>
                        <a:rPr lang="en-US" sz="1200" baseline="0" dirty="0" smtClean="0"/>
                        <a:t> System 4-8</a:t>
                      </a:r>
                      <a:endParaRPr lang="en-US" sz="1200" dirty="0"/>
                    </a:p>
                  </a:txBody>
                  <a:tcPr marT="45713" marB="45713"/>
                </a:tc>
              </a:tr>
              <a:tr h="279398">
                <a:tc>
                  <a:txBody>
                    <a:bodyPr/>
                    <a:lstStyle/>
                    <a:p>
                      <a:r>
                        <a:rPr lang="en-US" sz="1200" dirty="0" smtClean="0"/>
                        <a:t>HFS+</a:t>
                      </a:r>
                      <a:endParaRPr lang="en-US" sz="1200" dirty="0"/>
                    </a:p>
                  </a:txBody>
                  <a:tcPr marT="45713" marB="45713"/>
                </a:tc>
                <a:tc>
                  <a:txBody>
                    <a:bodyPr/>
                    <a:lstStyle/>
                    <a:p>
                      <a:r>
                        <a:rPr lang="en-US" sz="1200" dirty="0" smtClean="0"/>
                        <a:t>Macintosh System </a:t>
                      </a:r>
                      <a:r>
                        <a:rPr lang="en-US" sz="1200" dirty="0" smtClean="0"/>
                        <a:t>8.1</a:t>
                      </a:r>
                      <a:r>
                        <a:rPr lang="en-US" sz="1200" baseline="0" dirty="0" smtClean="0"/>
                        <a:t> – 9, OS </a:t>
                      </a:r>
                      <a:r>
                        <a:rPr lang="en-US" sz="1200" dirty="0" smtClean="0"/>
                        <a:t>X 10.0 –</a:t>
                      </a:r>
                      <a:r>
                        <a:rPr lang="en-US" sz="1200" baseline="0" dirty="0" smtClean="0"/>
                        <a:t> 10.11</a:t>
                      </a:r>
                      <a:endParaRPr lang="en-US" sz="1200" dirty="0"/>
                    </a:p>
                  </a:txBody>
                  <a:tcPr marT="45713" marB="45713"/>
                </a:tc>
              </a:tr>
              <a:tr h="279398">
                <a:tc>
                  <a:txBody>
                    <a:bodyPr/>
                    <a:lstStyle/>
                    <a:p>
                      <a:r>
                        <a:rPr lang="en-US" sz="1200" dirty="0" smtClean="0"/>
                        <a:t>APFS</a:t>
                      </a:r>
                      <a:endParaRPr lang="en-US" sz="1200" dirty="0"/>
                    </a:p>
                  </a:txBody>
                  <a:tcPr marT="45713" marB="45713"/>
                </a:tc>
                <a:tc>
                  <a:txBody>
                    <a:bodyPr/>
                    <a:lstStyle/>
                    <a:p>
                      <a:r>
                        <a:rPr lang="en-US" sz="1200" dirty="0" err="1" smtClean="0"/>
                        <a:t>macOS</a:t>
                      </a:r>
                      <a:r>
                        <a:rPr lang="en-US" sz="1200" dirty="0" smtClean="0"/>
                        <a:t> </a:t>
                      </a:r>
                      <a:r>
                        <a:rPr lang="en-US" sz="1200" dirty="0" smtClean="0"/>
                        <a:t>10.12</a:t>
                      </a:r>
                      <a:endParaRPr lang="en-US" sz="1200" dirty="0"/>
                    </a:p>
                  </a:txBody>
                  <a:tcPr marT="45713" marB="45713"/>
                </a:tc>
              </a:tr>
              <a:tr h="440791">
                <a:tc>
                  <a:txBody>
                    <a:bodyPr/>
                    <a:lstStyle/>
                    <a:p>
                      <a:r>
                        <a:rPr lang="en-US" sz="1200" dirty="0" smtClean="0"/>
                        <a:t>ext, ext2, ext3, ext4 (Extended File System)</a:t>
                      </a:r>
                      <a:endParaRPr lang="en-US" sz="1200" dirty="0"/>
                    </a:p>
                  </a:txBody>
                  <a:tcPr marT="45713" marB="45713"/>
                </a:tc>
                <a:tc>
                  <a:txBody>
                    <a:bodyPr/>
                    <a:lstStyle/>
                    <a:p>
                      <a:r>
                        <a:rPr lang="en-US" sz="1200" dirty="0" smtClean="0"/>
                        <a:t>Linux</a:t>
                      </a:r>
                      <a:endParaRPr lang="en-US" sz="1200" dirty="0"/>
                    </a:p>
                  </a:txBody>
                  <a:tcPr marT="45713" marB="45713"/>
                </a:tc>
              </a:tr>
              <a:tr h="279398">
                <a:tc>
                  <a:txBody>
                    <a:bodyPr/>
                    <a:lstStyle/>
                    <a:p>
                      <a:r>
                        <a:rPr lang="en-US" sz="1200" dirty="0" smtClean="0"/>
                        <a:t>XFS</a:t>
                      </a:r>
                      <a:endParaRPr lang="en-US" sz="1200" dirty="0"/>
                    </a:p>
                  </a:txBody>
                  <a:tcPr marT="45713" marB="45713"/>
                </a:tc>
                <a:tc>
                  <a:txBody>
                    <a:bodyPr/>
                    <a:lstStyle/>
                    <a:p>
                      <a:r>
                        <a:rPr lang="en-US" sz="1200" dirty="0" smtClean="0"/>
                        <a:t>Linux, typically Enterprise</a:t>
                      </a:r>
                      <a:r>
                        <a:rPr lang="en-US" sz="1200" baseline="0" dirty="0" smtClean="0"/>
                        <a:t> variants (RHEL)</a:t>
                      </a:r>
                      <a:endParaRPr lang="en-US" sz="1200" dirty="0"/>
                    </a:p>
                  </a:txBody>
                  <a:tcPr marT="45713" marB="45713"/>
                </a:tc>
              </a:tr>
              <a:tr h="440791">
                <a:tc>
                  <a:txBody>
                    <a:bodyPr/>
                    <a:lstStyle/>
                    <a:p>
                      <a:r>
                        <a:rPr lang="en-US" sz="1200" dirty="0" smtClean="0"/>
                        <a:t>HPFS (High Performance File System)</a:t>
                      </a:r>
                      <a:endParaRPr lang="en-US" sz="1200" dirty="0"/>
                    </a:p>
                  </a:txBody>
                  <a:tcPr marT="45713" marB="45713"/>
                </a:tc>
                <a:tc>
                  <a:txBody>
                    <a:bodyPr/>
                    <a:lstStyle/>
                    <a:p>
                      <a:r>
                        <a:rPr lang="en-US" sz="1200" dirty="0" smtClean="0"/>
                        <a:t>OS/2</a:t>
                      </a:r>
                      <a:endParaRPr lang="en-US" sz="1200" dirty="0"/>
                    </a:p>
                  </a:txBody>
                  <a:tcPr marT="45713" marB="45713"/>
                </a:tc>
              </a:tr>
              <a:tr h="279398">
                <a:tc>
                  <a:txBody>
                    <a:bodyPr/>
                    <a:lstStyle/>
                    <a:p>
                      <a:r>
                        <a:rPr lang="en-US" sz="1200" dirty="0" smtClean="0"/>
                        <a:t>ISOFS</a:t>
                      </a:r>
                      <a:r>
                        <a:rPr lang="en-US" sz="1200" baseline="0" dirty="0" smtClean="0"/>
                        <a:t> (ISO 9660)</a:t>
                      </a:r>
                      <a:endParaRPr lang="en-US" sz="1200" dirty="0"/>
                    </a:p>
                  </a:txBody>
                  <a:tcPr marT="45713" marB="45713"/>
                </a:tc>
                <a:tc>
                  <a:txBody>
                    <a:bodyPr/>
                    <a:lstStyle/>
                    <a:p>
                      <a:r>
                        <a:rPr lang="en-US" sz="1200" dirty="0" smtClean="0"/>
                        <a:t>Any OS that reads data</a:t>
                      </a:r>
                      <a:r>
                        <a:rPr lang="en-US" sz="1200" baseline="0" dirty="0" smtClean="0"/>
                        <a:t> from a CD</a:t>
                      </a:r>
                      <a:endParaRPr lang="en-US" sz="1200" dirty="0"/>
                    </a:p>
                  </a:txBody>
                  <a:tcPr marT="45713" marB="45713"/>
                </a:tc>
              </a:tr>
              <a:tr h="279398">
                <a:tc>
                  <a:txBody>
                    <a:bodyPr/>
                    <a:lstStyle/>
                    <a:p>
                      <a:r>
                        <a:rPr lang="en-US" sz="1200" dirty="0" smtClean="0"/>
                        <a:t>JFS1 (</a:t>
                      </a:r>
                      <a:r>
                        <a:rPr lang="en-US" sz="1200" dirty="0" err="1" smtClean="0"/>
                        <a:t>Journaled</a:t>
                      </a:r>
                      <a:r>
                        <a:rPr lang="en-US" sz="1200" dirty="0" smtClean="0"/>
                        <a:t> File System)</a:t>
                      </a:r>
                      <a:endParaRPr lang="en-US" sz="1200" dirty="0"/>
                    </a:p>
                  </a:txBody>
                  <a:tcPr marT="45713" marB="45713"/>
                </a:tc>
                <a:tc>
                  <a:txBody>
                    <a:bodyPr/>
                    <a:lstStyle/>
                    <a:p>
                      <a:r>
                        <a:rPr lang="en-US" sz="1200" dirty="0" smtClean="0"/>
                        <a:t>AIX (IBM)</a:t>
                      </a:r>
                      <a:endParaRPr lang="en-US" sz="1200" dirty="0"/>
                    </a:p>
                  </a:txBody>
                  <a:tcPr marT="45713" marB="45713"/>
                </a:tc>
              </a:tr>
              <a:tr h="279398">
                <a:tc>
                  <a:txBody>
                    <a:bodyPr/>
                    <a:lstStyle/>
                    <a:p>
                      <a:r>
                        <a:rPr lang="en-US" sz="1200" dirty="0" err="1" smtClean="0"/>
                        <a:t>ReiserFS</a:t>
                      </a:r>
                      <a:endParaRPr lang="en-US" sz="1200" dirty="0"/>
                    </a:p>
                  </a:txBody>
                  <a:tcPr marT="45713" marB="45713"/>
                </a:tc>
                <a:tc>
                  <a:txBody>
                    <a:bodyPr/>
                    <a:lstStyle/>
                    <a:p>
                      <a:r>
                        <a:rPr lang="en-US" sz="1200" dirty="0" smtClean="0"/>
                        <a:t>Several</a:t>
                      </a:r>
                      <a:r>
                        <a:rPr lang="en-US" sz="1200" baseline="0" dirty="0" smtClean="0"/>
                        <a:t> Linux distributions</a:t>
                      </a:r>
                      <a:endParaRPr lang="en-US" sz="1200" dirty="0"/>
                    </a:p>
                  </a:txBody>
                  <a:tcPr marT="45713" marB="45713"/>
                </a:tc>
              </a:tr>
              <a:tr h="474985">
                <a:tc>
                  <a:txBody>
                    <a:bodyPr/>
                    <a:lstStyle/>
                    <a:p>
                      <a:r>
                        <a:rPr lang="en-US" sz="1200" dirty="0" smtClean="0"/>
                        <a:t>UFS (Unix File System) aka FFS</a:t>
                      </a:r>
                      <a:r>
                        <a:rPr lang="en-US" sz="1200" baseline="0" dirty="0" smtClean="0"/>
                        <a:t> (Fast File System)</a:t>
                      </a:r>
                      <a:endParaRPr lang="en-US" sz="1200" dirty="0"/>
                    </a:p>
                  </a:txBody>
                  <a:tcPr marT="45713" marB="45713"/>
                </a:tc>
                <a:tc>
                  <a:txBody>
                    <a:bodyPr/>
                    <a:lstStyle/>
                    <a:p>
                      <a:r>
                        <a:rPr lang="en-US" sz="1200" dirty="0" smtClean="0"/>
                        <a:t>Various flavors of Unix</a:t>
                      </a:r>
                      <a:endParaRPr lang="en-US" sz="1200" dirty="0"/>
                    </a:p>
                  </a:txBody>
                  <a:tcPr marT="45713" marB="45713"/>
                </a:tc>
              </a:tr>
            </a:tbl>
          </a:graphicData>
        </a:graphic>
      </p:graphicFrame>
      <p:sp>
        <p:nvSpPr>
          <p:cNvPr id="37934" name="Title 1"/>
          <p:cNvSpPr>
            <a:spLocks noGrp="1"/>
          </p:cNvSpPr>
          <p:nvPr>
            <p:ph type="title"/>
          </p:nvPr>
        </p:nvSpPr>
        <p:spPr>
          <a:xfrm>
            <a:off x="457200" y="194550"/>
            <a:ext cx="8229600" cy="489857"/>
          </a:xfrm>
        </p:spPr>
        <p:txBody>
          <a:bodyPr>
            <a:normAutofit/>
          </a:bodyPr>
          <a:lstStyle/>
          <a:p>
            <a:r>
              <a:rPr lang="en-US" altLang="en-US" sz="2900" dirty="0" smtClean="0">
                <a:ea typeface="ＭＳ Ｐゴシック" pitchFamily="34" charset="-128"/>
              </a:rPr>
              <a:t>File System Examples</a:t>
            </a:r>
          </a:p>
        </p:txBody>
      </p:sp>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39</a:t>
            </a:fld>
            <a:endParaRPr lang="en-US"/>
          </a:p>
        </p:txBody>
      </p:sp>
      <p:sp>
        <p:nvSpPr>
          <p:cNvPr id="6" name="Oval 5"/>
          <p:cNvSpPr/>
          <p:nvPr/>
        </p:nvSpPr>
        <p:spPr>
          <a:xfrm>
            <a:off x="-21770" y="1087986"/>
            <a:ext cx="3022826" cy="716458"/>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8" name="Oval 7"/>
          <p:cNvSpPr/>
          <p:nvPr/>
        </p:nvSpPr>
        <p:spPr>
          <a:xfrm>
            <a:off x="-21770" y="1880356"/>
            <a:ext cx="3048000" cy="523448"/>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10" name="Oval 9"/>
          <p:cNvSpPr/>
          <p:nvPr/>
        </p:nvSpPr>
        <p:spPr>
          <a:xfrm>
            <a:off x="-21770" y="2479716"/>
            <a:ext cx="3048000" cy="785998"/>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11" name="Oval 10"/>
          <p:cNvSpPr/>
          <p:nvPr/>
        </p:nvSpPr>
        <p:spPr>
          <a:xfrm>
            <a:off x="-21770" y="4458854"/>
            <a:ext cx="2971800" cy="53340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12" name="TextBox 2"/>
          <p:cNvSpPr txBox="1">
            <a:spLocks noChangeArrowheads="1"/>
          </p:cNvSpPr>
          <p:nvPr/>
        </p:nvSpPr>
        <p:spPr bwMode="auto">
          <a:xfrm>
            <a:off x="3456215" y="1718553"/>
            <a:ext cx="5410200" cy="2308324"/>
          </a:xfrm>
          <a:prstGeom prst="rect">
            <a:avLst/>
          </a:prstGeom>
          <a:solidFill>
            <a:schemeClr val="bg1"/>
          </a:solidFill>
          <a:ln w="63500">
            <a:solidFill>
              <a:srgbClr val="C0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800" dirty="0">
                <a:solidFill>
                  <a:srgbClr val="C00000"/>
                </a:solidFill>
                <a:latin typeface="Arial" panose="020B0604020202020204" pitchFamily="34" charset="0"/>
                <a:ea typeface="ＭＳ Ｐゴシック" pitchFamily="34" charset="-128"/>
              </a:rPr>
              <a:t>Filesystems you’</a:t>
            </a:r>
            <a:r>
              <a:rPr lang="en-US" altLang="ja-JP" sz="4800" dirty="0">
                <a:solidFill>
                  <a:srgbClr val="C00000"/>
                </a:solidFill>
                <a:latin typeface="Arial" panose="020B0604020202020204" pitchFamily="34" charset="0"/>
              </a:rPr>
              <a:t>re most likely to </a:t>
            </a:r>
            <a:r>
              <a:rPr lang="en-US" altLang="ja-JP" sz="4800" dirty="0" smtClean="0">
                <a:solidFill>
                  <a:srgbClr val="C00000"/>
                </a:solidFill>
                <a:latin typeface="Arial" panose="020B0604020202020204" pitchFamily="34" charset="0"/>
              </a:rPr>
              <a:t>encounter</a:t>
            </a:r>
            <a:endParaRPr lang="en-US" altLang="en-US" sz="4800" dirty="0">
              <a:solidFill>
                <a:srgbClr val="C00000"/>
              </a:solidFill>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2605141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Cal Lee - Defining the Problem Space</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4</a:t>
            </a:fld>
            <a:endParaRPr lang="en-US"/>
          </a:p>
        </p:txBody>
      </p:sp>
      <p:sp>
        <p:nvSpPr>
          <p:cNvPr id="4" name="TextBox 3"/>
          <p:cNvSpPr txBox="1"/>
          <p:nvPr/>
        </p:nvSpPr>
        <p:spPr>
          <a:xfrm>
            <a:off x="2065867" y="5951245"/>
            <a:ext cx="7763003" cy="338554"/>
          </a:xfrm>
          <a:prstGeom prst="rect">
            <a:avLst/>
          </a:prstGeom>
          <a:noFill/>
        </p:spPr>
        <p:txBody>
          <a:bodyPr wrap="square" rtlCol="0">
            <a:spAutoFit/>
          </a:bodyPr>
          <a:lstStyle/>
          <a:p>
            <a:r>
              <a:rPr lang="en-US" sz="1600" dirty="0" smtClean="0"/>
              <a:t>Source: “Information </a:t>
            </a:r>
            <a:r>
              <a:rPr lang="en-US" sz="1600" dirty="0"/>
              <a:t>Management Approval </a:t>
            </a:r>
            <a:r>
              <a:rPr lang="en-US" sz="1600" dirty="0" smtClean="0"/>
              <a:t>Requirements.” OSC.</a:t>
            </a: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45"/>
            <a:ext cx="9144000" cy="5832000"/>
          </a:xfrm>
          <a:prstGeom prst="rect">
            <a:avLst/>
          </a:prstGeom>
        </p:spPr>
      </p:pic>
      <p:sp>
        <p:nvSpPr>
          <p:cNvPr id="6" name="Rectangle 5"/>
          <p:cNvSpPr/>
          <p:nvPr/>
        </p:nvSpPr>
        <p:spPr>
          <a:xfrm>
            <a:off x="3920067" y="965196"/>
            <a:ext cx="5122333" cy="1007533"/>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28528" y="1972730"/>
            <a:ext cx="5122333" cy="1007533"/>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953923" y="3869275"/>
            <a:ext cx="5122333" cy="1007533"/>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9679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76250" y="457200"/>
            <a:ext cx="8229600" cy="990600"/>
          </a:xfrm>
        </p:spPr>
        <p:txBody>
          <a:bodyPr/>
          <a:lstStyle/>
          <a:p>
            <a:r>
              <a:rPr lang="en-US" altLang="en-US" sz="3200" dirty="0" smtClean="0">
                <a:ea typeface="ＭＳ Ｐゴシック" pitchFamily="34" charset="-128"/>
              </a:rPr>
              <a:t>File Systems for Unix</a:t>
            </a:r>
          </a:p>
        </p:txBody>
      </p:sp>
      <p:pic>
        <p:nvPicPr>
          <p:cNvPr id="41987" name="Picture 2" descr="farmer-figure3.2.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524000"/>
            <a:ext cx="8220075" cy="3814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1988" name="TextBox 3"/>
          <p:cNvSpPr txBox="1">
            <a:spLocks noChangeArrowheads="1"/>
          </p:cNvSpPr>
          <p:nvPr/>
        </p:nvSpPr>
        <p:spPr bwMode="auto">
          <a:xfrm>
            <a:off x="466725" y="5358218"/>
            <a:ext cx="8220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a:latin typeface="+mj-lt"/>
                <a:ea typeface="ＭＳ Ｐゴシック" pitchFamily="34" charset="-128"/>
              </a:rPr>
              <a:t>Source: Farmer, Dan, and </a:t>
            </a:r>
            <a:r>
              <a:rPr lang="en-US" altLang="en-US" sz="1400" dirty="0" err="1">
                <a:latin typeface="+mj-lt"/>
                <a:ea typeface="ＭＳ Ｐゴシック" pitchFamily="34" charset="-128"/>
              </a:rPr>
              <a:t>Wietse</a:t>
            </a:r>
            <a:r>
              <a:rPr lang="en-US" altLang="en-US" sz="1400" dirty="0">
                <a:latin typeface="+mj-lt"/>
                <a:ea typeface="ＭＳ Ｐゴシック" pitchFamily="34" charset="-128"/>
              </a:rPr>
              <a:t> </a:t>
            </a:r>
            <a:r>
              <a:rPr lang="en-US" altLang="en-US" sz="1400" dirty="0" err="1">
                <a:latin typeface="+mj-lt"/>
                <a:ea typeface="ＭＳ Ｐゴシック" pitchFamily="34" charset="-128"/>
              </a:rPr>
              <a:t>Venema</a:t>
            </a:r>
            <a:r>
              <a:rPr lang="en-US" altLang="en-US" sz="1400" dirty="0">
                <a:latin typeface="+mj-lt"/>
                <a:ea typeface="ＭＳ Ｐゴシック" pitchFamily="34" charset="-128"/>
              </a:rPr>
              <a:t>. </a:t>
            </a:r>
            <a:r>
              <a:rPr lang="en-US" altLang="en-US" sz="1400" i="1" dirty="0">
                <a:latin typeface="+mj-lt"/>
                <a:ea typeface="ＭＳ Ｐゴシック" pitchFamily="34" charset="-128"/>
              </a:rPr>
              <a:t>Forensic Discovery</a:t>
            </a:r>
            <a:r>
              <a:rPr lang="en-US" altLang="en-US" sz="1400" dirty="0">
                <a:latin typeface="+mj-lt"/>
                <a:ea typeface="ＭＳ Ｐゴシック" pitchFamily="34" charset="-128"/>
              </a:rPr>
              <a:t>. Upper Saddle River, NJ: Addison-Wesley, 2005. Figure 3.2: Simplified structure of the UNIX file system</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40</a:t>
            </a:fld>
            <a:endParaRPr lang="en-US"/>
          </a:p>
        </p:txBody>
      </p:sp>
    </p:spTree>
    <p:extLst>
      <p:ext uri="{BB962C8B-B14F-4D97-AF65-F5344CB8AC3E}">
        <p14:creationId xmlns:p14="http://schemas.microsoft.com/office/powerpoint/2010/main" val="20677786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ctrTitle"/>
          </p:nvPr>
        </p:nvSpPr>
        <p:spPr/>
        <p:txBody>
          <a:bodyPr>
            <a:normAutofit/>
          </a:bodyPr>
          <a:lstStyle/>
          <a:p>
            <a:r>
              <a:rPr lang="en-US" altLang="en-US" sz="4400" dirty="0" smtClean="0">
                <a:ea typeface="ＭＳ Ｐゴシック" pitchFamily="34" charset="-128"/>
              </a:rPr>
              <a:t>Microsoft File Systems:</a:t>
            </a:r>
            <a:br>
              <a:rPr lang="en-US" altLang="en-US" sz="4400" dirty="0" smtClean="0">
                <a:ea typeface="ＭＳ Ｐゴシック" pitchFamily="34" charset="-128"/>
              </a:rPr>
            </a:br>
            <a:r>
              <a:rPr lang="en-US" altLang="en-US" sz="4400" dirty="0" smtClean="0">
                <a:ea typeface="ＭＳ Ｐゴシック" pitchFamily="34" charset="-128"/>
              </a:rPr>
              <a:t/>
            </a:r>
            <a:br>
              <a:rPr lang="en-US" altLang="en-US" sz="4400" dirty="0" smtClean="0">
                <a:ea typeface="ＭＳ Ｐゴシック" pitchFamily="34" charset="-128"/>
              </a:rPr>
            </a:br>
            <a:r>
              <a:rPr lang="en-US" altLang="en-US" sz="4400" dirty="0" smtClean="0">
                <a:ea typeface="ＭＳ Ｐゴシック" pitchFamily="34" charset="-128"/>
              </a:rPr>
              <a:t>FAT and NTFS</a:t>
            </a:r>
          </a:p>
        </p:txBody>
      </p:sp>
    </p:spTree>
    <p:extLst>
      <p:ext uri="{BB962C8B-B14F-4D97-AF65-F5344CB8AC3E}">
        <p14:creationId xmlns:p14="http://schemas.microsoft.com/office/powerpoint/2010/main" val="4018922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p:cNvSpPr>
            <a:spLocks noGrp="1"/>
          </p:cNvSpPr>
          <p:nvPr>
            <p:ph idx="1"/>
          </p:nvPr>
        </p:nvSpPr>
        <p:spPr>
          <a:xfrm>
            <a:off x="457200" y="949327"/>
            <a:ext cx="8229600" cy="2784474"/>
          </a:xfrm>
        </p:spPr>
        <p:txBody>
          <a:bodyPr>
            <a:normAutofit/>
          </a:bodyPr>
          <a:lstStyle/>
          <a:p>
            <a:pPr>
              <a:lnSpc>
                <a:spcPct val="100000"/>
              </a:lnSpc>
            </a:pPr>
            <a:r>
              <a:rPr lang="en-US" altLang="en-US" sz="2600" dirty="0" smtClean="0">
                <a:ea typeface="ＭＳ Ｐゴシック" pitchFamily="34" charset="-128"/>
              </a:rPr>
              <a:t>Supported by all versions of Windows and most versions of UNIX</a:t>
            </a:r>
          </a:p>
          <a:p>
            <a:pPr>
              <a:lnSpc>
                <a:spcPct val="100000"/>
              </a:lnSpc>
            </a:pPr>
            <a:r>
              <a:rPr lang="en-US" altLang="en-US" sz="2600" dirty="0" smtClean="0">
                <a:ea typeface="ＭＳ Ｐゴシック" pitchFamily="34" charset="-128"/>
              </a:rPr>
              <a:t>Common in many removable media, e.g. thumb drives, memory cards</a:t>
            </a:r>
          </a:p>
        </p:txBody>
      </p:sp>
      <p:sp>
        <p:nvSpPr>
          <p:cNvPr id="44035" name="Title 1"/>
          <p:cNvSpPr>
            <a:spLocks noGrp="1"/>
          </p:cNvSpPr>
          <p:nvPr>
            <p:ph type="title"/>
          </p:nvPr>
        </p:nvSpPr>
        <p:spPr>
          <a:xfrm>
            <a:off x="457200" y="228600"/>
            <a:ext cx="8229600" cy="609600"/>
          </a:xfrm>
        </p:spPr>
        <p:txBody>
          <a:bodyPr/>
          <a:lstStyle/>
          <a:p>
            <a:r>
              <a:rPr lang="en-US" altLang="en-US" sz="3600" dirty="0" smtClean="0">
                <a:ea typeface="ＭＳ Ｐゴシック" pitchFamily="34" charset="-128"/>
              </a:rPr>
              <a:t>FAT</a:t>
            </a:r>
          </a:p>
        </p:txBody>
      </p:sp>
      <p:pic>
        <p:nvPicPr>
          <p:cNvPr id="44036" name="Picture 2" descr="USB Thumb Dr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0390" y="2979265"/>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1"/>
          <p:cNvSpPr>
            <a:spLocks noChangeArrowheads="1"/>
          </p:cNvSpPr>
          <p:nvPr/>
        </p:nvSpPr>
        <p:spPr bwMode="auto">
          <a:xfrm>
            <a:off x="4899498" y="5588430"/>
            <a:ext cx="34436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dirty="0">
                <a:latin typeface="+mj-lt"/>
              </a:rPr>
              <a:t>http://www.ubergizmo.com/2008/09/usb-thumb-drive/</a:t>
            </a:r>
          </a:p>
        </p:txBody>
      </p:sp>
      <p:sp>
        <p:nvSpPr>
          <p:cNvPr id="44038" name="Rectangle 2"/>
          <p:cNvSpPr>
            <a:spLocks noChangeArrowheads="1"/>
          </p:cNvSpPr>
          <p:nvPr/>
        </p:nvSpPr>
        <p:spPr bwMode="auto">
          <a:xfrm>
            <a:off x="415047" y="5265265"/>
            <a:ext cx="31411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dirty="0">
                <a:latin typeface="+mj-lt"/>
              </a:rPr>
              <a:t>http://mono-for-android.1047100.n5.nabble.com/detect-SD-Card-path-td5710218.html</a:t>
            </a:r>
          </a:p>
        </p:txBody>
      </p:sp>
      <p:pic>
        <p:nvPicPr>
          <p:cNvPr id="44039" name="Picture 4" descr="SD car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32" y="2979265"/>
            <a:ext cx="304323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42</a:t>
            </a:fld>
            <a:endParaRPr lang="en-US"/>
          </a:p>
        </p:txBody>
      </p:sp>
    </p:spTree>
    <p:extLst>
      <p:ext uri="{BB962C8B-B14F-4D97-AF65-F5344CB8AC3E}">
        <p14:creationId xmlns:p14="http://schemas.microsoft.com/office/powerpoint/2010/main" val="38902839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primer_fat.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609600"/>
            <a:ext cx="8686800" cy="4000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5059" name="TextBox 2"/>
          <p:cNvSpPr txBox="1">
            <a:spLocks noChangeArrowheads="1"/>
          </p:cNvSpPr>
          <p:nvPr/>
        </p:nvSpPr>
        <p:spPr bwMode="auto">
          <a:xfrm>
            <a:off x="246063" y="4837112"/>
            <a:ext cx="7620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mj-lt"/>
                <a:ea typeface="ＭＳ Ｐゴシック" pitchFamily="34" charset="-128"/>
              </a:rPr>
              <a:t>Source: Mikhail, Ranish. </a:t>
            </a:r>
            <a:r>
              <a:rPr lang="ja-JP" altLang="en-US" sz="1800">
                <a:latin typeface="+mj-lt"/>
              </a:rPr>
              <a:t>“</a:t>
            </a:r>
            <a:r>
              <a:rPr lang="en-US" altLang="ja-JP" sz="1800">
                <a:latin typeface="+mj-lt"/>
              </a:rPr>
              <a:t>Partitioning Primer.</a:t>
            </a:r>
            <a:r>
              <a:rPr lang="ja-JP" altLang="en-US" sz="1800">
                <a:latin typeface="+mj-lt"/>
              </a:rPr>
              <a:t>”</a:t>
            </a:r>
            <a:r>
              <a:rPr lang="en-US" altLang="ja-JP" sz="1800">
                <a:latin typeface="+mj-lt"/>
              </a:rPr>
              <a:t> August 5, 1998. http://www.ranish.com/part/primer.htm</a:t>
            </a:r>
            <a:endParaRPr lang="en-US" altLang="en-US" sz="1800">
              <a:latin typeface="+mj-lt"/>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43</a:t>
            </a:fld>
            <a:endParaRPr lang="en-US"/>
          </a:p>
        </p:txBody>
      </p:sp>
    </p:spTree>
    <p:extLst>
      <p:ext uri="{BB962C8B-B14F-4D97-AF65-F5344CB8AC3E}">
        <p14:creationId xmlns:p14="http://schemas.microsoft.com/office/powerpoint/2010/main" val="34173519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directory-fa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0346" y="288588"/>
            <a:ext cx="7970837" cy="510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6083" name="TextBox 2"/>
          <p:cNvSpPr txBox="1">
            <a:spLocks noChangeArrowheads="1"/>
          </p:cNvSpPr>
          <p:nvPr/>
        </p:nvSpPr>
        <p:spPr bwMode="auto">
          <a:xfrm>
            <a:off x="304800" y="5393988"/>
            <a:ext cx="86511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dirty="0">
                <a:latin typeface="+mj-lt"/>
                <a:ea typeface="ＭＳ Ｐゴシック" pitchFamily="34" charset="-128"/>
              </a:rPr>
              <a:t>Source: Duong, </a:t>
            </a:r>
            <a:r>
              <a:rPr lang="en-US" altLang="en-US" sz="1600" dirty="0" err="1">
                <a:latin typeface="+mj-lt"/>
                <a:ea typeface="ＭＳ Ｐゴシック" pitchFamily="34" charset="-128"/>
              </a:rPr>
              <a:t>Duc</a:t>
            </a:r>
            <a:r>
              <a:rPr lang="en-US" altLang="en-US" sz="1600" dirty="0">
                <a:latin typeface="+mj-lt"/>
                <a:ea typeface="ＭＳ Ｐゴシック" pitchFamily="34" charset="-128"/>
              </a:rPr>
              <a:t>. "I/O devices and File systems." Vietnam </a:t>
            </a:r>
            <a:r>
              <a:rPr lang="en-US" altLang="en-US" sz="1600" dirty="0" err="1">
                <a:latin typeface="+mj-lt"/>
                <a:ea typeface="ＭＳ Ｐゴシック" pitchFamily="34" charset="-128"/>
              </a:rPr>
              <a:t>OpenCourseWare</a:t>
            </a:r>
            <a:r>
              <a:rPr lang="en-US" altLang="en-US" sz="1600" dirty="0">
                <a:latin typeface="+mj-lt"/>
                <a:ea typeface="ＭＳ Ｐゴシック" pitchFamily="34" charset="-128"/>
              </a:rPr>
              <a:t>. November 18, 2008. http://www.vocw.edu.vn/content/m10107/1.3/. </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44</a:t>
            </a:fld>
            <a:endParaRPr lang="en-US"/>
          </a:p>
        </p:txBody>
      </p:sp>
    </p:spTree>
    <p:extLst>
      <p:ext uri="{BB962C8B-B14F-4D97-AF65-F5344CB8AC3E}">
        <p14:creationId xmlns:p14="http://schemas.microsoft.com/office/powerpoint/2010/main" val="11117421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directory-fa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393" y="731837"/>
            <a:ext cx="8685213" cy="52085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7107" name="TextBox 3"/>
          <p:cNvSpPr txBox="1">
            <a:spLocks noChangeArrowheads="1"/>
          </p:cNvSpPr>
          <p:nvPr/>
        </p:nvSpPr>
        <p:spPr bwMode="auto">
          <a:xfrm>
            <a:off x="152400" y="208259"/>
            <a:ext cx="8664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mj-lt"/>
                <a:ea typeface="ＭＳ Ｐゴシック" pitchFamily="34" charset="-128"/>
              </a:rPr>
              <a:t>What Happens When a File is Deleted from a </a:t>
            </a:r>
            <a:r>
              <a:rPr lang="en-US" altLang="en-US" sz="2400" dirty="0" smtClean="0">
                <a:latin typeface="+mj-lt"/>
                <a:ea typeface="ＭＳ Ｐゴシック" pitchFamily="34" charset="-128"/>
              </a:rPr>
              <a:t>Directory</a:t>
            </a:r>
            <a:endParaRPr lang="en-US" altLang="en-US" sz="2400" dirty="0">
              <a:latin typeface="+mj-lt"/>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45</a:t>
            </a:fld>
            <a:endParaRPr lang="en-US"/>
          </a:p>
        </p:txBody>
      </p:sp>
    </p:spTree>
    <p:extLst>
      <p:ext uri="{BB962C8B-B14F-4D97-AF65-F5344CB8AC3E}">
        <p14:creationId xmlns:p14="http://schemas.microsoft.com/office/powerpoint/2010/main" val="10761447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5979268"/>
            <a:ext cx="2876550" cy="878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30" name="Picture 1" descr="directory-fa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188" y="762000"/>
            <a:ext cx="8685212" cy="55943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8132" name="TextBox 4"/>
          <p:cNvSpPr txBox="1">
            <a:spLocks noChangeArrowheads="1"/>
          </p:cNvSpPr>
          <p:nvPr/>
        </p:nvSpPr>
        <p:spPr bwMode="auto">
          <a:xfrm>
            <a:off x="2895600" y="1295400"/>
            <a:ext cx="1531938"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FF0000"/>
                </a:solidFill>
                <a:latin typeface="Arial" panose="020B0604020202020204" pitchFamily="34" charset="0"/>
                <a:ea typeface="ＭＳ Ｐゴシック" pitchFamily="34" charset="-128"/>
              </a:rPr>
              <a:t>E5utoExec.bat</a:t>
            </a:r>
          </a:p>
        </p:txBody>
      </p:sp>
      <p:sp>
        <p:nvSpPr>
          <p:cNvPr id="48133" name="TextBox 5"/>
          <p:cNvSpPr txBox="1">
            <a:spLocks noChangeArrowheads="1"/>
          </p:cNvSpPr>
          <p:nvPr/>
        </p:nvSpPr>
        <p:spPr bwMode="auto">
          <a:xfrm>
            <a:off x="3048000" y="2276475"/>
            <a:ext cx="5410200" cy="1200150"/>
          </a:xfrm>
          <a:prstGeom prst="rect">
            <a:avLst/>
          </a:prstGeom>
          <a:solidFill>
            <a:schemeClr val="bg1"/>
          </a:solidFill>
          <a:ln w="9525">
            <a:solidFill>
              <a:srgbClr val="FF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latin typeface="Arial" panose="020B0604020202020204" pitchFamily="34" charset="0"/>
                <a:ea typeface="ＭＳ Ｐゴシック" pitchFamily="34" charset="-128"/>
              </a:rPr>
              <a:t>Directory entry is marked as deleted, by replacing first character of the file name with a hex value of E5.</a:t>
            </a:r>
          </a:p>
        </p:txBody>
      </p:sp>
      <p:cxnSp>
        <p:nvCxnSpPr>
          <p:cNvPr id="8" name="Straight Arrow Connector 7"/>
          <p:cNvCxnSpPr>
            <a:endCxn id="48132" idx="2"/>
          </p:cNvCxnSpPr>
          <p:nvPr/>
        </p:nvCxnSpPr>
        <p:spPr>
          <a:xfrm rot="16200000" flipV="1">
            <a:off x="3524251" y="1771650"/>
            <a:ext cx="652462" cy="37623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3"/>
          <p:cNvSpPr txBox="1">
            <a:spLocks noChangeArrowheads="1"/>
          </p:cNvSpPr>
          <p:nvPr/>
        </p:nvSpPr>
        <p:spPr bwMode="auto">
          <a:xfrm>
            <a:off x="152400" y="208259"/>
            <a:ext cx="8664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mj-lt"/>
                <a:ea typeface="ＭＳ Ｐゴシック" pitchFamily="34" charset="-128"/>
              </a:rPr>
              <a:t>What Happens When a File is Deleted from a </a:t>
            </a:r>
            <a:r>
              <a:rPr lang="en-US" altLang="en-US" sz="2400" dirty="0" smtClean="0">
                <a:latin typeface="+mj-lt"/>
                <a:ea typeface="ＭＳ Ｐゴシック" pitchFamily="34" charset="-128"/>
              </a:rPr>
              <a:t>Directory</a:t>
            </a:r>
            <a:endParaRPr lang="en-US" altLang="en-US" sz="2400" dirty="0">
              <a:latin typeface="+mj-lt"/>
              <a:ea typeface="ＭＳ Ｐゴシック" pitchFamily="34" charset="-128"/>
            </a:endParaRPr>
          </a:p>
        </p:txBody>
      </p:sp>
    </p:spTree>
    <p:extLst>
      <p:ext uri="{BB962C8B-B14F-4D97-AF65-F5344CB8AC3E}">
        <p14:creationId xmlns:p14="http://schemas.microsoft.com/office/powerpoint/2010/main" val="10796669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613" y="5901447"/>
            <a:ext cx="2726987" cy="956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154" name="Picture 1" descr="directory-fa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188" y="762000"/>
            <a:ext cx="8685212" cy="571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9156" name="TextBox 4"/>
          <p:cNvSpPr txBox="1">
            <a:spLocks noChangeArrowheads="1"/>
          </p:cNvSpPr>
          <p:nvPr/>
        </p:nvSpPr>
        <p:spPr bwMode="auto">
          <a:xfrm>
            <a:off x="2895600" y="1295400"/>
            <a:ext cx="1531938"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0000"/>
                </a:solidFill>
                <a:latin typeface="Arial" panose="020B0604020202020204" pitchFamily="34" charset="0"/>
                <a:ea typeface="ＭＳ Ｐゴシック" pitchFamily="34" charset="-128"/>
              </a:rPr>
              <a:t>_utoExec.bat</a:t>
            </a:r>
          </a:p>
        </p:txBody>
      </p:sp>
      <p:cxnSp>
        <p:nvCxnSpPr>
          <p:cNvPr id="8" name="Straight Arrow Connector 7"/>
          <p:cNvCxnSpPr/>
          <p:nvPr/>
        </p:nvCxnSpPr>
        <p:spPr>
          <a:xfrm rot="5400000">
            <a:off x="1066800" y="3048000"/>
            <a:ext cx="2133600" cy="13716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158" name="TextBox 6"/>
          <p:cNvSpPr txBox="1">
            <a:spLocks noChangeArrowheads="1"/>
          </p:cNvSpPr>
          <p:nvPr/>
        </p:nvSpPr>
        <p:spPr bwMode="auto">
          <a:xfrm>
            <a:off x="2743200" y="1958975"/>
            <a:ext cx="6248400" cy="708025"/>
          </a:xfrm>
          <a:prstGeom prst="rect">
            <a:avLst/>
          </a:prstGeom>
          <a:solidFill>
            <a:schemeClr val="bg1"/>
          </a:solidFill>
          <a:ln w="9525">
            <a:solidFill>
              <a:srgbClr val="FF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FF0000"/>
                </a:solidFill>
                <a:latin typeface="Arial" panose="020B0604020202020204" pitchFamily="34" charset="0"/>
                <a:ea typeface="ＭＳ Ｐゴシック" pitchFamily="34" charset="-128"/>
              </a:rPr>
              <a:t>In the FAT, pointers to the clusters containing this file</a:t>
            </a:r>
            <a:r>
              <a:rPr lang="ja-JP" altLang="en-US" sz="2000">
                <a:solidFill>
                  <a:srgbClr val="FF0000"/>
                </a:solidFill>
                <a:latin typeface="Arial" panose="020B0604020202020204" pitchFamily="34" charset="0"/>
              </a:rPr>
              <a:t>’</a:t>
            </a:r>
            <a:r>
              <a:rPr lang="en-US" altLang="ja-JP" sz="2000">
                <a:solidFill>
                  <a:srgbClr val="FF0000"/>
                </a:solidFill>
                <a:latin typeface="Arial" panose="020B0604020202020204" pitchFamily="34" charset="0"/>
              </a:rPr>
              <a:t>s data are marked as </a:t>
            </a:r>
            <a:r>
              <a:rPr lang="ja-JP" altLang="en-US" sz="2000">
                <a:solidFill>
                  <a:srgbClr val="FF0000"/>
                </a:solidFill>
                <a:latin typeface="Arial" panose="020B0604020202020204" pitchFamily="34" charset="0"/>
              </a:rPr>
              <a:t>“</a:t>
            </a:r>
            <a:r>
              <a:rPr lang="en-US" altLang="ja-JP" sz="2000">
                <a:solidFill>
                  <a:srgbClr val="FF0000"/>
                </a:solidFill>
                <a:latin typeface="Arial" panose="020B0604020202020204" pitchFamily="34" charset="0"/>
              </a:rPr>
              <a:t>free.</a:t>
            </a:r>
            <a:r>
              <a:rPr lang="ja-JP" altLang="en-US" sz="2000">
                <a:solidFill>
                  <a:srgbClr val="FF0000"/>
                </a:solidFill>
                <a:latin typeface="Arial" panose="020B0604020202020204" pitchFamily="34" charset="0"/>
              </a:rPr>
              <a:t>”</a:t>
            </a:r>
            <a:endParaRPr lang="en-US" altLang="en-US" sz="2000">
              <a:solidFill>
                <a:srgbClr val="FF0000"/>
              </a:solidFill>
              <a:latin typeface="Arial" panose="020B0604020202020204" pitchFamily="34" charset="0"/>
              <a:ea typeface="ＭＳ Ｐゴシック" pitchFamily="34" charset="-128"/>
            </a:endParaRPr>
          </a:p>
        </p:txBody>
      </p:sp>
      <p:sp>
        <p:nvSpPr>
          <p:cNvPr id="16" name="Circular Arrow 15"/>
          <p:cNvSpPr/>
          <p:nvPr/>
        </p:nvSpPr>
        <p:spPr>
          <a:xfrm>
            <a:off x="1600200" y="4267200"/>
            <a:ext cx="1295400" cy="1066800"/>
          </a:xfrm>
          <a:prstGeom prst="circularArrow">
            <a:avLst>
              <a:gd name="adj1" fmla="val 8414"/>
              <a:gd name="adj2" fmla="val 1142319"/>
              <a:gd name="adj3" fmla="val 20434159"/>
              <a:gd name="adj4" fmla="val 10958029"/>
              <a:gd name="adj5" fmla="val 140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tx1"/>
              </a:solidFill>
            </a:endParaRPr>
          </a:p>
        </p:txBody>
      </p:sp>
      <p:sp>
        <p:nvSpPr>
          <p:cNvPr id="19" name="Circular Arrow 18"/>
          <p:cNvSpPr/>
          <p:nvPr/>
        </p:nvSpPr>
        <p:spPr>
          <a:xfrm>
            <a:off x="2743200" y="3886200"/>
            <a:ext cx="2514600" cy="1524000"/>
          </a:xfrm>
          <a:prstGeom prst="circularArrow">
            <a:avLst>
              <a:gd name="adj1" fmla="val 8414"/>
              <a:gd name="adj2" fmla="val 1908414"/>
              <a:gd name="adj3" fmla="val 20434159"/>
              <a:gd name="adj4" fmla="val 10377258"/>
              <a:gd name="adj5" fmla="val 1092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tx1"/>
              </a:solidFill>
            </a:endParaRPr>
          </a:p>
        </p:txBody>
      </p:sp>
      <p:sp>
        <p:nvSpPr>
          <p:cNvPr id="22" name="Circular Arrow 21"/>
          <p:cNvSpPr/>
          <p:nvPr/>
        </p:nvSpPr>
        <p:spPr>
          <a:xfrm flipH="1">
            <a:off x="3657600" y="4495800"/>
            <a:ext cx="1371600" cy="1066800"/>
          </a:xfrm>
          <a:prstGeom prst="circularArrow">
            <a:avLst>
              <a:gd name="adj1" fmla="val 8414"/>
              <a:gd name="adj2" fmla="val 1142319"/>
              <a:gd name="adj3" fmla="val 20434159"/>
              <a:gd name="adj4" fmla="val 10860606"/>
              <a:gd name="adj5" fmla="val 140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tx1"/>
              </a:solidFill>
            </a:endParaRPr>
          </a:p>
        </p:txBody>
      </p:sp>
      <p:sp>
        <p:nvSpPr>
          <p:cNvPr id="49162" name="TextBox 22"/>
          <p:cNvSpPr txBox="1">
            <a:spLocks noChangeArrowheads="1"/>
          </p:cNvSpPr>
          <p:nvPr/>
        </p:nvSpPr>
        <p:spPr bwMode="auto">
          <a:xfrm>
            <a:off x="1447800" y="5072063"/>
            <a:ext cx="457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FF0000"/>
                </a:solidFill>
                <a:latin typeface="Arial" panose="020B0604020202020204" pitchFamily="34" charset="0"/>
                <a:ea typeface="ＭＳ Ｐゴシック" pitchFamily="34" charset="-128"/>
              </a:rPr>
              <a:t>free</a:t>
            </a:r>
          </a:p>
        </p:txBody>
      </p:sp>
      <p:sp>
        <p:nvSpPr>
          <p:cNvPr id="49163" name="TextBox 10"/>
          <p:cNvSpPr txBox="1">
            <a:spLocks noChangeArrowheads="1"/>
          </p:cNvSpPr>
          <p:nvPr/>
        </p:nvSpPr>
        <p:spPr bwMode="auto">
          <a:xfrm>
            <a:off x="2590800" y="5105400"/>
            <a:ext cx="457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FF0000"/>
                </a:solidFill>
                <a:latin typeface="Arial" panose="020B0604020202020204" pitchFamily="34" charset="0"/>
                <a:ea typeface="ＭＳ Ｐゴシック" pitchFamily="34" charset="-128"/>
              </a:rPr>
              <a:t>free</a:t>
            </a:r>
          </a:p>
        </p:txBody>
      </p:sp>
      <p:sp>
        <p:nvSpPr>
          <p:cNvPr id="49164" name="TextBox 11"/>
          <p:cNvSpPr txBox="1">
            <a:spLocks noChangeArrowheads="1"/>
          </p:cNvSpPr>
          <p:nvPr/>
        </p:nvSpPr>
        <p:spPr bwMode="auto">
          <a:xfrm>
            <a:off x="4800600" y="5105400"/>
            <a:ext cx="457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FF0000"/>
                </a:solidFill>
                <a:latin typeface="Arial" panose="020B0604020202020204" pitchFamily="34" charset="0"/>
                <a:ea typeface="ＭＳ Ｐゴシック" pitchFamily="34" charset="-128"/>
              </a:rPr>
              <a:t>free</a:t>
            </a:r>
          </a:p>
        </p:txBody>
      </p:sp>
      <p:sp>
        <p:nvSpPr>
          <p:cNvPr id="49165" name="TextBox 12"/>
          <p:cNvSpPr txBox="1">
            <a:spLocks noChangeArrowheads="1"/>
          </p:cNvSpPr>
          <p:nvPr/>
        </p:nvSpPr>
        <p:spPr bwMode="auto">
          <a:xfrm>
            <a:off x="3657600" y="5105400"/>
            <a:ext cx="457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FF0000"/>
                </a:solidFill>
                <a:latin typeface="Arial" panose="020B0604020202020204" pitchFamily="34" charset="0"/>
                <a:ea typeface="ＭＳ Ｐゴシック" pitchFamily="34" charset="-128"/>
              </a:rPr>
              <a:t>free</a:t>
            </a:r>
          </a:p>
        </p:txBody>
      </p:sp>
      <p:sp>
        <p:nvSpPr>
          <p:cNvPr id="49166" name="TextBox 4"/>
          <p:cNvSpPr txBox="1">
            <a:spLocks noChangeArrowheads="1"/>
          </p:cNvSpPr>
          <p:nvPr/>
        </p:nvSpPr>
        <p:spPr bwMode="auto">
          <a:xfrm>
            <a:off x="2895600" y="1295400"/>
            <a:ext cx="1531938"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FF0000"/>
                </a:solidFill>
                <a:latin typeface="Arial" panose="020B0604020202020204" pitchFamily="34" charset="0"/>
                <a:ea typeface="ＭＳ Ｐゴシック" pitchFamily="34" charset="-128"/>
              </a:rPr>
              <a:t>E5utoExec.bat</a:t>
            </a:r>
          </a:p>
        </p:txBody>
      </p:sp>
      <p:sp>
        <p:nvSpPr>
          <p:cNvPr id="17" name="TextBox 3"/>
          <p:cNvSpPr txBox="1">
            <a:spLocks noChangeArrowheads="1"/>
          </p:cNvSpPr>
          <p:nvPr/>
        </p:nvSpPr>
        <p:spPr bwMode="auto">
          <a:xfrm>
            <a:off x="152400" y="208259"/>
            <a:ext cx="8664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mj-lt"/>
                <a:ea typeface="ＭＳ Ｐゴシック" pitchFamily="34" charset="-128"/>
              </a:rPr>
              <a:t>What Happens When a File is Deleted from a </a:t>
            </a:r>
            <a:r>
              <a:rPr lang="en-US" altLang="en-US" sz="2400" dirty="0" smtClean="0">
                <a:latin typeface="+mj-lt"/>
                <a:ea typeface="ＭＳ Ｐゴシック" pitchFamily="34" charset="-128"/>
              </a:rPr>
              <a:t>Directory</a:t>
            </a:r>
            <a:endParaRPr lang="en-US" altLang="en-US" sz="2400" dirty="0">
              <a:latin typeface="+mj-lt"/>
              <a:ea typeface="ＭＳ Ｐゴシック" pitchFamily="34" charset="-128"/>
            </a:endParaRPr>
          </a:p>
        </p:txBody>
      </p:sp>
    </p:spTree>
    <p:extLst>
      <p:ext uri="{BB962C8B-B14F-4D97-AF65-F5344CB8AC3E}">
        <p14:creationId xmlns:p14="http://schemas.microsoft.com/office/powerpoint/2010/main" val="31237925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0247" y="5940357"/>
            <a:ext cx="2785353" cy="7811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1" descr="directory-fa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188" y="762000"/>
            <a:ext cx="8685212" cy="571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0180" name="TextBox 4"/>
          <p:cNvSpPr txBox="1">
            <a:spLocks noChangeArrowheads="1"/>
          </p:cNvSpPr>
          <p:nvPr/>
        </p:nvSpPr>
        <p:spPr bwMode="auto">
          <a:xfrm>
            <a:off x="2895600" y="1295400"/>
            <a:ext cx="1531938"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0000"/>
                </a:solidFill>
                <a:latin typeface="Arial" panose="020B0604020202020204" pitchFamily="34" charset="0"/>
                <a:ea typeface="ＭＳ Ｐゴシック" pitchFamily="34" charset="-128"/>
              </a:rPr>
              <a:t>_utoExec.bat</a:t>
            </a:r>
          </a:p>
        </p:txBody>
      </p:sp>
      <p:cxnSp>
        <p:nvCxnSpPr>
          <p:cNvPr id="8" name="Straight Arrow Connector 7"/>
          <p:cNvCxnSpPr/>
          <p:nvPr/>
        </p:nvCxnSpPr>
        <p:spPr>
          <a:xfrm rot="5400000">
            <a:off x="1485900" y="3467100"/>
            <a:ext cx="1981200" cy="12954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182" name="TextBox 6"/>
          <p:cNvSpPr txBox="1">
            <a:spLocks noChangeArrowheads="1"/>
          </p:cNvSpPr>
          <p:nvPr/>
        </p:nvSpPr>
        <p:spPr bwMode="auto">
          <a:xfrm>
            <a:off x="2743200" y="2133600"/>
            <a:ext cx="6248400" cy="1016000"/>
          </a:xfrm>
          <a:prstGeom prst="rect">
            <a:avLst/>
          </a:prstGeom>
          <a:solidFill>
            <a:schemeClr val="bg1"/>
          </a:solidFill>
          <a:ln w="63500">
            <a:solidFill>
              <a:srgbClr val="FF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FF0000"/>
                </a:solidFill>
                <a:latin typeface="Arial" panose="020B0604020202020204" pitchFamily="34" charset="0"/>
                <a:ea typeface="ＭＳ Ｐゴシック" pitchFamily="34" charset="-128"/>
              </a:rPr>
              <a:t>Data from the deleted file will remain in these clusters, until they</a:t>
            </a:r>
            <a:r>
              <a:rPr lang="ja-JP" altLang="en-US" sz="2000">
                <a:solidFill>
                  <a:srgbClr val="FF0000"/>
                </a:solidFill>
                <a:latin typeface="Arial" panose="020B0604020202020204" pitchFamily="34" charset="0"/>
              </a:rPr>
              <a:t>’</a:t>
            </a:r>
            <a:r>
              <a:rPr lang="en-US" altLang="ja-JP" sz="2000">
                <a:solidFill>
                  <a:srgbClr val="FF0000"/>
                </a:solidFill>
                <a:latin typeface="Arial" panose="020B0604020202020204" pitchFamily="34" charset="0"/>
              </a:rPr>
              <a:t>re over-written with data that is later allocated to those same clusters.</a:t>
            </a:r>
            <a:endParaRPr lang="en-US" altLang="en-US" sz="2000">
              <a:solidFill>
                <a:srgbClr val="FF0000"/>
              </a:solidFill>
              <a:latin typeface="Arial" panose="020B0604020202020204" pitchFamily="34" charset="0"/>
              <a:ea typeface="ＭＳ Ｐゴシック" pitchFamily="34" charset="-128"/>
            </a:endParaRPr>
          </a:p>
        </p:txBody>
      </p:sp>
      <p:sp>
        <p:nvSpPr>
          <p:cNvPr id="50183" name="TextBox 22"/>
          <p:cNvSpPr txBox="1">
            <a:spLocks noChangeArrowheads="1"/>
          </p:cNvSpPr>
          <p:nvPr/>
        </p:nvSpPr>
        <p:spPr bwMode="auto">
          <a:xfrm>
            <a:off x="1447800" y="5072063"/>
            <a:ext cx="457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FF0000"/>
                </a:solidFill>
                <a:latin typeface="Arial" panose="020B0604020202020204" pitchFamily="34" charset="0"/>
                <a:ea typeface="ＭＳ Ｐゴシック" pitchFamily="34" charset="-128"/>
              </a:rPr>
              <a:t>free</a:t>
            </a:r>
          </a:p>
        </p:txBody>
      </p:sp>
      <p:sp>
        <p:nvSpPr>
          <p:cNvPr id="50184" name="TextBox 10"/>
          <p:cNvSpPr txBox="1">
            <a:spLocks noChangeArrowheads="1"/>
          </p:cNvSpPr>
          <p:nvPr/>
        </p:nvSpPr>
        <p:spPr bwMode="auto">
          <a:xfrm>
            <a:off x="2590800" y="5105400"/>
            <a:ext cx="457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FF0000"/>
                </a:solidFill>
                <a:latin typeface="Arial" panose="020B0604020202020204" pitchFamily="34" charset="0"/>
                <a:ea typeface="ＭＳ Ｐゴシック" pitchFamily="34" charset="-128"/>
              </a:rPr>
              <a:t>free</a:t>
            </a:r>
          </a:p>
        </p:txBody>
      </p:sp>
      <p:sp>
        <p:nvSpPr>
          <p:cNvPr id="50185" name="TextBox 11"/>
          <p:cNvSpPr txBox="1">
            <a:spLocks noChangeArrowheads="1"/>
          </p:cNvSpPr>
          <p:nvPr/>
        </p:nvSpPr>
        <p:spPr bwMode="auto">
          <a:xfrm>
            <a:off x="4800600" y="5105400"/>
            <a:ext cx="457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FF0000"/>
                </a:solidFill>
                <a:latin typeface="Arial" panose="020B0604020202020204" pitchFamily="34" charset="0"/>
                <a:ea typeface="ＭＳ Ｐゴシック" pitchFamily="34" charset="-128"/>
              </a:rPr>
              <a:t>free</a:t>
            </a:r>
          </a:p>
        </p:txBody>
      </p:sp>
      <p:sp>
        <p:nvSpPr>
          <p:cNvPr id="50186" name="TextBox 12"/>
          <p:cNvSpPr txBox="1">
            <a:spLocks noChangeArrowheads="1"/>
          </p:cNvSpPr>
          <p:nvPr/>
        </p:nvSpPr>
        <p:spPr bwMode="auto">
          <a:xfrm>
            <a:off x="3657600" y="5105400"/>
            <a:ext cx="457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FF0000"/>
                </a:solidFill>
                <a:latin typeface="Arial" panose="020B0604020202020204" pitchFamily="34" charset="0"/>
                <a:ea typeface="ＭＳ Ｐゴシック" pitchFamily="34" charset="-128"/>
              </a:rPr>
              <a:t>free</a:t>
            </a:r>
          </a:p>
        </p:txBody>
      </p:sp>
      <p:sp>
        <p:nvSpPr>
          <p:cNvPr id="14" name="Oval 13"/>
          <p:cNvSpPr/>
          <p:nvPr/>
        </p:nvSpPr>
        <p:spPr>
          <a:xfrm>
            <a:off x="1447800" y="5029200"/>
            <a:ext cx="457200" cy="5334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15" name="Oval 14"/>
          <p:cNvSpPr/>
          <p:nvPr/>
        </p:nvSpPr>
        <p:spPr>
          <a:xfrm>
            <a:off x="2590800" y="5029200"/>
            <a:ext cx="457200" cy="5334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17" name="Oval 16"/>
          <p:cNvSpPr/>
          <p:nvPr/>
        </p:nvSpPr>
        <p:spPr>
          <a:xfrm>
            <a:off x="3657600" y="5029200"/>
            <a:ext cx="457200" cy="5334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18" name="Oval 17"/>
          <p:cNvSpPr/>
          <p:nvPr/>
        </p:nvSpPr>
        <p:spPr>
          <a:xfrm>
            <a:off x="4800600" y="5029200"/>
            <a:ext cx="457200" cy="5334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cxnSp>
        <p:nvCxnSpPr>
          <p:cNvPr id="20" name="Straight Arrow Connector 19"/>
          <p:cNvCxnSpPr/>
          <p:nvPr/>
        </p:nvCxnSpPr>
        <p:spPr>
          <a:xfrm rot="5400000">
            <a:off x="2628900" y="3467100"/>
            <a:ext cx="1981200" cy="12954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a:off x="3695700" y="3467100"/>
            <a:ext cx="1981200" cy="12954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a:off x="4876800" y="3505200"/>
            <a:ext cx="2133600" cy="13716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194" name="TextBox 4"/>
          <p:cNvSpPr txBox="1">
            <a:spLocks noChangeArrowheads="1"/>
          </p:cNvSpPr>
          <p:nvPr/>
        </p:nvSpPr>
        <p:spPr bwMode="auto">
          <a:xfrm>
            <a:off x="2895600" y="1295400"/>
            <a:ext cx="1531938"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FF0000"/>
                </a:solidFill>
                <a:latin typeface="Arial" panose="020B0604020202020204" pitchFamily="34" charset="0"/>
                <a:ea typeface="ＭＳ Ｐゴシック" pitchFamily="34" charset="-128"/>
              </a:rPr>
              <a:t>E5utoExec.bat</a:t>
            </a:r>
          </a:p>
        </p:txBody>
      </p:sp>
      <p:sp>
        <p:nvSpPr>
          <p:cNvPr id="22" name="TextBox 3"/>
          <p:cNvSpPr txBox="1">
            <a:spLocks noChangeArrowheads="1"/>
          </p:cNvSpPr>
          <p:nvPr/>
        </p:nvSpPr>
        <p:spPr bwMode="auto">
          <a:xfrm>
            <a:off x="152400" y="208259"/>
            <a:ext cx="8664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mj-lt"/>
                <a:ea typeface="ＭＳ Ｐゴシック" pitchFamily="34" charset="-128"/>
              </a:rPr>
              <a:t>What Happens When a File is Deleted from a </a:t>
            </a:r>
            <a:r>
              <a:rPr lang="en-US" altLang="en-US" sz="2400" dirty="0" smtClean="0">
                <a:latin typeface="+mj-lt"/>
                <a:ea typeface="ＭＳ Ｐゴシック" pitchFamily="34" charset="-128"/>
              </a:rPr>
              <a:t>Directory</a:t>
            </a:r>
            <a:endParaRPr lang="en-US" altLang="en-US" sz="2400" dirty="0">
              <a:latin typeface="+mj-lt"/>
              <a:ea typeface="ＭＳ Ｐゴシック" pitchFamily="34" charset="-128"/>
            </a:endParaRPr>
          </a:p>
        </p:txBody>
      </p:sp>
    </p:spTree>
    <p:extLst>
      <p:ext uri="{BB962C8B-B14F-4D97-AF65-F5344CB8AC3E}">
        <p14:creationId xmlns:p14="http://schemas.microsoft.com/office/powerpoint/2010/main" val="19173597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p:cNvSpPr>
            <a:spLocks noGrp="1"/>
          </p:cNvSpPr>
          <p:nvPr>
            <p:ph idx="1"/>
          </p:nvPr>
        </p:nvSpPr>
        <p:spPr>
          <a:xfrm>
            <a:off x="304800" y="1371600"/>
            <a:ext cx="8229600" cy="4614153"/>
          </a:xfrm>
        </p:spPr>
        <p:txBody>
          <a:bodyPr>
            <a:normAutofit lnSpcReduction="10000"/>
          </a:bodyPr>
          <a:lstStyle/>
          <a:p>
            <a:r>
              <a:rPr lang="en-US" altLang="en-US" sz="2800" dirty="0" smtClean="0">
                <a:ea typeface="ＭＳ Ｐゴシック" pitchFamily="34" charset="-128"/>
              </a:rPr>
              <a:t>Directory and FAT functions are combined in the Master File Table ($MFT)</a:t>
            </a:r>
          </a:p>
          <a:p>
            <a:r>
              <a:rPr lang="en-US" altLang="en-US" sz="2800" dirty="0" smtClean="0">
                <a:ea typeface="ＭＳ Ｐゴシック" pitchFamily="34" charset="-128"/>
              </a:rPr>
              <a:t>Each MFT record is assigned a unique number</a:t>
            </a:r>
          </a:p>
          <a:p>
            <a:r>
              <a:rPr lang="en-US" altLang="en-US" sz="2800" dirty="0" smtClean="0">
                <a:ea typeface="ＭＳ Ｐゴシック" pitchFamily="34" charset="-128"/>
              </a:rPr>
              <a:t>Good for forensic discovery:</a:t>
            </a:r>
          </a:p>
          <a:p>
            <a:pPr lvl="1"/>
            <a:r>
              <a:rPr lang="en-US" altLang="en-US" sz="2400" dirty="0" smtClean="0">
                <a:ea typeface="ＭＳ Ｐゴシック" pitchFamily="34" charset="-128"/>
              </a:rPr>
              <a:t>For small files (&lt; about 600 bytes), content is stored directly in the MFT itself &amp; remains until overwritten by another MFT record</a:t>
            </a:r>
          </a:p>
          <a:p>
            <a:r>
              <a:rPr lang="en-US" altLang="en-US" sz="2800" dirty="0" smtClean="0">
                <a:ea typeface="ＭＳ Ｐゴシック" pitchFamily="34" charset="-128"/>
              </a:rPr>
              <a:t>Not so good for forensic discovery:</a:t>
            </a:r>
          </a:p>
          <a:p>
            <a:pPr lvl="1"/>
            <a:r>
              <a:rPr lang="en-US" altLang="en-US" sz="2400" dirty="0" smtClean="0">
                <a:ea typeface="ＭＳ Ｐゴシック" pitchFamily="34" charset="-128"/>
              </a:rPr>
              <a:t>After deletion of a file, NTFS replaces (overwrites)  the MFT record the next time a new file is created</a:t>
            </a:r>
          </a:p>
          <a:p>
            <a:endParaRPr lang="en-US" altLang="en-US" sz="2800" dirty="0" smtClean="0">
              <a:ea typeface="ＭＳ Ｐゴシック" pitchFamily="34" charset="-128"/>
            </a:endParaRPr>
          </a:p>
        </p:txBody>
      </p:sp>
      <p:sp>
        <p:nvSpPr>
          <p:cNvPr id="51203" name="Title 1"/>
          <p:cNvSpPr>
            <a:spLocks noGrp="1"/>
          </p:cNvSpPr>
          <p:nvPr>
            <p:ph type="title"/>
          </p:nvPr>
        </p:nvSpPr>
        <p:spPr>
          <a:xfrm>
            <a:off x="457200" y="381000"/>
            <a:ext cx="8229600" cy="533400"/>
          </a:xfrm>
        </p:spPr>
        <p:txBody>
          <a:bodyPr>
            <a:noAutofit/>
          </a:bodyPr>
          <a:lstStyle/>
          <a:p>
            <a:r>
              <a:rPr lang="en-US" altLang="en-US" smtClean="0">
                <a:ea typeface="ＭＳ Ｐゴシック" pitchFamily="34" charset="-128"/>
              </a:rPr>
              <a:t>NTFS</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49</a:t>
            </a:fld>
            <a:endParaRPr lang="en-US"/>
          </a:p>
        </p:txBody>
      </p:sp>
    </p:spTree>
    <p:extLst>
      <p:ext uri="{BB962C8B-B14F-4D97-AF65-F5344CB8AC3E}">
        <p14:creationId xmlns:p14="http://schemas.microsoft.com/office/powerpoint/2010/main" val="5812983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28600" y="76200"/>
            <a:ext cx="8763000" cy="1143000"/>
          </a:xfrm>
        </p:spPr>
        <p:txBody>
          <a:bodyPr>
            <a:normAutofit/>
          </a:bodyPr>
          <a:lstStyle/>
          <a:p>
            <a:r>
              <a:rPr lang="en-US" altLang="en-US" sz="4000" dirty="0" smtClean="0"/>
              <a:t>Fundamental Archival Principles</a:t>
            </a:r>
          </a:p>
        </p:txBody>
      </p:sp>
      <p:graphicFrame>
        <p:nvGraphicFramePr>
          <p:cNvPr id="4" name="Table 3"/>
          <p:cNvGraphicFramePr>
            <a:graphicFrameLocks noGrp="1"/>
          </p:cNvGraphicFramePr>
          <p:nvPr>
            <p:extLst>
              <p:ext uri="{D42A27DB-BD31-4B8C-83A1-F6EECF244321}">
                <p14:modId xmlns:p14="http://schemas.microsoft.com/office/powerpoint/2010/main" val="896981762"/>
              </p:ext>
            </p:extLst>
          </p:nvPr>
        </p:nvGraphicFramePr>
        <p:xfrm>
          <a:off x="152400" y="1057072"/>
          <a:ext cx="8915400" cy="4095188"/>
        </p:xfrm>
        <a:graphic>
          <a:graphicData uri="http://schemas.openxmlformats.org/drawingml/2006/table">
            <a:tbl>
              <a:tblPr/>
              <a:tblGrid>
                <a:gridCol w="2170113"/>
                <a:gridCol w="6745287"/>
              </a:tblGrid>
              <a:tr h="12426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mj-lt"/>
                          <a:cs typeface="Arial" panose="020B0604020202020204" pitchFamily="34" charset="0"/>
                        </a:rPr>
                        <a:t>Provenance</a:t>
                      </a:r>
                    </a:p>
                  </a:txBody>
                  <a:tcPr marT="45701" marB="4570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marL="285750" indent="-28575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tx1"/>
                          </a:solidFill>
                          <a:effectLst/>
                          <a:latin typeface="+mj-lt"/>
                          <a:cs typeface="Arial" panose="020B0604020202020204" pitchFamily="34" charset="0"/>
                        </a:rPr>
                        <a:t>Reflect “life history” of records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tx1"/>
                          </a:solidFill>
                          <a:effectLst/>
                          <a:latin typeface="+mj-lt"/>
                          <a:cs typeface="Arial" panose="020B0604020202020204" pitchFamily="34" charset="0"/>
                        </a:rPr>
                        <a:t>Records from a common origin or source should be managed together as an aggregate unit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smtClean="0">
                        <a:ln>
                          <a:noFill/>
                        </a:ln>
                        <a:solidFill>
                          <a:schemeClr val="tx1"/>
                        </a:solidFill>
                        <a:effectLst/>
                        <a:latin typeface="+mj-lt"/>
                        <a:cs typeface="Arial" panose="020B0604020202020204" pitchFamily="34" charset="0"/>
                      </a:endParaRPr>
                    </a:p>
                  </a:txBody>
                  <a:tcPr marT="45701" marB="4570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r h="1064653">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mj-lt"/>
                          <a:cs typeface="Arial" panose="020B0604020202020204" pitchFamily="34" charset="0"/>
                        </a:rPr>
                        <a:t>Original Order</a:t>
                      </a:r>
                    </a:p>
                  </a:txBody>
                  <a:tcPr marT="45701" marB="4570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mj-lt"/>
                          <a:cs typeface="Arial" panose="020B0604020202020204" pitchFamily="34" charset="0"/>
                        </a:rPr>
                        <a:t>Organize and manage records in ways that reflect their arrangement within the creation/use environment</a:t>
                      </a:r>
                    </a:p>
                  </a:txBody>
                  <a:tcPr marT="45701" marB="4570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719933">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mj-lt"/>
                          <a:cs typeface="Arial" panose="020B0604020202020204" pitchFamily="34" charset="0"/>
                        </a:rPr>
                        <a:t>Chain of Custody</a:t>
                      </a:r>
                    </a:p>
                  </a:txBody>
                  <a:tcPr marT="45701" marB="4570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marL="342900" indent="-34290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tx1"/>
                          </a:solidFill>
                          <a:effectLst/>
                          <a:latin typeface="+mj-lt"/>
                          <a:cs typeface="Arial" panose="020B0604020202020204" pitchFamily="34" charset="0"/>
                        </a:rPr>
                        <a:t>“Succession of offices or persons who have held materials from the moment they were created”</a:t>
                      </a:r>
                      <a:r>
                        <a:rPr kumimoji="0" lang="en-US" altLang="en-US" sz="2000" b="0" i="0" u="none" strike="noStrike" cap="none" normalizeH="0" baseline="30000" dirty="0" smtClean="0">
                          <a:ln>
                            <a:noFill/>
                          </a:ln>
                          <a:solidFill>
                            <a:schemeClr val="tx1"/>
                          </a:solidFill>
                          <a:effectLst/>
                          <a:latin typeface="+mj-lt"/>
                          <a:cs typeface="Arial" panose="020B0604020202020204" pitchFamily="34" charset="0"/>
                        </a:rPr>
                        <a:t>1</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tx1"/>
                          </a:solidFill>
                          <a:effectLst/>
                          <a:latin typeface="+mj-lt"/>
                          <a:cs typeface="Arial" panose="020B0604020202020204" pitchFamily="34" charset="0"/>
                        </a:rPr>
                        <a:t>Ideal recordkeeping system would provide “an unblemished line of responsible custody”</a:t>
                      </a:r>
                      <a:r>
                        <a:rPr kumimoji="0" lang="en-US" altLang="en-US" sz="2000" b="0" i="0" u="none" strike="noStrike" cap="none" normalizeH="0" baseline="30000" dirty="0" smtClean="0">
                          <a:ln>
                            <a:noFill/>
                          </a:ln>
                          <a:solidFill>
                            <a:schemeClr val="tx1"/>
                          </a:solidFill>
                          <a:effectLst/>
                          <a:latin typeface="+mj-lt"/>
                          <a:cs typeface="Arial" panose="020B0604020202020204" pitchFamily="34" charset="0"/>
                        </a:rPr>
                        <a:t>2</a:t>
                      </a:r>
                    </a:p>
                  </a:txBody>
                  <a:tcPr marT="45701" marB="4570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7185" name="TextBox 4"/>
          <p:cNvSpPr txBox="1">
            <a:spLocks noChangeArrowheads="1"/>
          </p:cNvSpPr>
          <p:nvPr/>
        </p:nvSpPr>
        <p:spPr bwMode="auto">
          <a:xfrm>
            <a:off x="76200" y="5143534"/>
            <a:ext cx="9067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AutoNum type="arabicPeriod"/>
            </a:pPr>
            <a:r>
              <a:rPr lang="en-US" altLang="en-US" sz="1200" dirty="0">
                <a:latin typeface="+mj-lt"/>
              </a:rPr>
              <a:t>Pearce-Moses, Richard. </a:t>
            </a:r>
            <a:r>
              <a:rPr lang="en-US" altLang="en-US" sz="1200" i="1" dirty="0">
                <a:latin typeface="+mj-lt"/>
              </a:rPr>
              <a:t>A Glossary of Archival and Records Terminology</a:t>
            </a:r>
            <a:r>
              <a:rPr lang="en-US" altLang="en-US" sz="1200" dirty="0">
                <a:latin typeface="+mj-lt"/>
              </a:rPr>
              <a:t>. Chicago, IL: Society of American Archivists, 2005.</a:t>
            </a:r>
          </a:p>
          <a:p>
            <a:pPr eaLnBrk="1" hangingPunct="1">
              <a:spcBef>
                <a:spcPct val="0"/>
              </a:spcBef>
              <a:buFontTx/>
              <a:buAutoNum type="arabicPeriod"/>
            </a:pPr>
            <a:r>
              <a:rPr lang="en-US" altLang="en-US" sz="1200" dirty="0">
                <a:latin typeface="+mj-lt"/>
              </a:rPr>
              <a:t>Hilary Jenkinson, </a:t>
            </a:r>
            <a:r>
              <a:rPr lang="en-US" altLang="en-US" sz="1200" i="1" dirty="0">
                <a:latin typeface="+mj-lt"/>
              </a:rPr>
              <a:t>A Manual of Archive Administration: Including the Problems of War Archives and Archive Making</a:t>
            </a:r>
            <a:r>
              <a:rPr lang="en-US" altLang="en-US" sz="1200" dirty="0">
                <a:latin typeface="+mj-lt"/>
              </a:rPr>
              <a:t> (Oxford: Clarendon Press, 1922), 11.</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5</a:t>
            </a:fld>
            <a:endParaRPr lang="en-US"/>
          </a:p>
        </p:txBody>
      </p:sp>
    </p:spTree>
    <p:extLst>
      <p:ext uri="{BB962C8B-B14F-4D97-AF65-F5344CB8AC3E}">
        <p14:creationId xmlns:p14="http://schemas.microsoft.com/office/powerpoint/2010/main" val="185141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p:cNvSpPr>
            <a:spLocks noGrp="1"/>
          </p:cNvSpPr>
          <p:nvPr>
            <p:ph idx="1"/>
          </p:nvPr>
        </p:nvSpPr>
        <p:spPr>
          <a:xfrm>
            <a:off x="457200" y="1828800"/>
            <a:ext cx="8229600" cy="4419600"/>
          </a:xfrm>
        </p:spPr>
        <p:txBody>
          <a:bodyPr/>
          <a:lstStyle/>
          <a:p>
            <a:r>
              <a:rPr lang="en-US" altLang="en-US" sz="2800" smtClean="0">
                <a:ea typeface="ＭＳ Ｐゴシック" pitchFamily="34" charset="-128"/>
              </a:rPr>
              <a:t>Most popular: zip and tar</a:t>
            </a:r>
          </a:p>
          <a:p>
            <a:r>
              <a:rPr lang="en-US" altLang="en-US" sz="2800" smtClean="0">
                <a:ea typeface="ＭＳ Ｐゴシック" pitchFamily="34" charset="-128"/>
              </a:rPr>
              <a:t>Retain important metadata that was in original file system, but does add a layer of representation information (compression &amp; packaging) that software needs to understand</a:t>
            </a:r>
          </a:p>
          <a:p>
            <a:r>
              <a:rPr lang="en-US" altLang="en-US" sz="2800" smtClean="0">
                <a:ea typeface="ＭＳ Ｐゴシック" pitchFamily="34" charset="-128"/>
              </a:rPr>
              <a:t>Compression also reduces robustness in the face of bit loss (any given bit flip is more likely to prevent recovery/rendering of content)</a:t>
            </a:r>
          </a:p>
        </p:txBody>
      </p:sp>
      <p:sp>
        <p:nvSpPr>
          <p:cNvPr id="53251" name="Title 1"/>
          <p:cNvSpPr>
            <a:spLocks noGrp="1"/>
          </p:cNvSpPr>
          <p:nvPr>
            <p:ph type="title"/>
          </p:nvPr>
        </p:nvSpPr>
        <p:spPr>
          <a:xfrm>
            <a:off x="457200" y="457200"/>
            <a:ext cx="8229600" cy="1066800"/>
          </a:xfrm>
        </p:spPr>
        <p:txBody>
          <a:bodyPr/>
          <a:lstStyle/>
          <a:p>
            <a:r>
              <a:rPr lang="ja-JP" altLang="en-US" sz="3200" dirty="0" smtClean="0"/>
              <a:t>“</a:t>
            </a:r>
            <a:r>
              <a:rPr lang="en-US" altLang="ja-JP" sz="3200" dirty="0" smtClean="0"/>
              <a:t>Archive</a:t>
            </a:r>
            <a:r>
              <a:rPr lang="ja-JP" altLang="en-US" sz="3200" dirty="0" smtClean="0"/>
              <a:t>”</a:t>
            </a:r>
            <a:r>
              <a:rPr lang="en-US" altLang="ja-JP" sz="3200" dirty="0" smtClean="0"/>
              <a:t> Formats as Portable File Systems</a:t>
            </a:r>
            <a:endParaRPr lang="en-US" altLang="en-US" sz="3200" dirty="0" smtClean="0">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50</a:t>
            </a:fld>
            <a:endParaRPr lang="en-US"/>
          </a:p>
        </p:txBody>
      </p:sp>
    </p:spTree>
    <p:extLst>
      <p:ext uri="{BB962C8B-B14F-4D97-AF65-F5344CB8AC3E}">
        <p14:creationId xmlns:p14="http://schemas.microsoft.com/office/powerpoint/2010/main" val="11272468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57200" y="2438400"/>
            <a:ext cx="8229600" cy="1143000"/>
          </a:xfrm>
        </p:spPr>
        <p:txBody>
          <a:bodyPr>
            <a:normAutofit fontScale="90000"/>
          </a:bodyPr>
          <a:lstStyle/>
          <a:p>
            <a:r>
              <a:rPr lang="en-US" altLang="en-US" smtClean="0"/>
              <a:t>Some changes you might want to make to the computer you’re using to process born-digital materials – making yourself a more powerful user</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51</a:t>
            </a:fld>
            <a:endParaRPr lang="en-US"/>
          </a:p>
        </p:txBody>
      </p:sp>
    </p:spTree>
    <p:extLst>
      <p:ext uri="{BB962C8B-B14F-4D97-AF65-F5344CB8AC3E}">
        <p14:creationId xmlns:p14="http://schemas.microsoft.com/office/powerpoint/2010/main" val="1159751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kingston-folder-optio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86248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Box 1"/>
          <p:cNvSpPr txBox="1">
            <a:spLocks noChangeArrowheads="1"/>
          </p:cNvSpPr>
          <p:nvPr/>
        </p:nvSpPr>
        <p:spPr bwMode="auto">
          <a:xfrm>
            <a:off x="324255" y="457200"/>
            <a:ext cx="85292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000" dirty="0">
                <a:latin typeface="+mj-lt"/>
              </a:rPr>
              <a:t>Show “Hidden” Files and Folders</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52</a:t>
            </a:fld>
            <a:endParaRPr lang="en-US"/>
          </a:p>
        </p:txBody>
      </p:sp>
    </p:spTree>
    <p:extLst>
      <p:ext uri="{BB962C8B-B14F-4D97-AF65-F5344CB8AC3E}">
        <p14:creationId xmlns:p14="http://schemas.microsoft.com/office/powerpoint/2010/main" val="3090936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kingston-folder-option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71721"/>
            <a:ext cx="4876800" cy="593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a:off x="1981200" y="4051571"/>
            <a:ext cx="4495800" cy="76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4" name="Slide Number Placeholder 3"/>
          <p:cNvSpPr>
            <a:spLocks noGrp="1"/>
          </p:cNvSpPr>
          <p:nvPr>
            <p:ph type="sldNum" sz="quarter" idx="12"/>
          </p:nvPr>
        </p:nvSpPr>
        <p:spPr/>
        <p:txBody>
          <a:bodyPr/>
          <a:lstStyle/>
          <a:p>
            <a:fld id="{91D11958-1960-4AC3-B3FE-C8FF6A01984A}" type="slidenum">
              <a:rPr lang="en-US" smtClean="0"/>
              <a:t>53</a:t>
            </a:fld>
            <a:endParaRPr lang="en-US"/>
          </a:p>
        </p:txBody>
      </p:sp>
    </p:spTree>
    <p:extLst>
      <p:ext uri="{BB962C8B-B14F-4D97-AF65-F5344CB8AC3E}">
        <p14:creationId xmlns:p14="http://schemas.microsoft.com/office/powerpoint/2010/main" val="359517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kingston-folder-options-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0900" y="107141"/>
            <a:ext cx="4902200" cy="595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a:off x="1981200" y="3999691"/>
            <a:ext cx="4495800" cy="76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4" name="Slide Number Placeholder 3"/>
          <p:cNvSpPr>
            <a:spLocks noGrp="1"/>
          </p:cNvSpPr>
          <p:nvPr>
            <p:ph type="sldNum" sz="quarter" idx="12"/>
          </p:nvPr>
        </p:nvSpPr>
        <p:spPr/>
        <p:txBody>
          <a:bodyPr/>
          <a:lstStyle/>
          <a:p>
            <a:fld id="{91D11958-1960-4AC3-B3FE-C8FF6A01984A}" type="slidenum">
              <a:rPr lang="en-US" smtClean="0"/>
              <a:t>54</a:t>
            </a:fld>
            <a:endParaRPr lang="en-US"/>
          </a:p>
        </p:txBody>
      </p:sp>
    </p:spTree>
    <p:extLst>
      <p:ext uri="{BB962C8B-B14F-4D97-AF65-F5344CB8AC3E}">
        <p14:creationId xmlns:p14="http://schemas.microsoft.com/office/powerpoint/2010/main" val="407480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285345" y="126934"/>
            <a:ext cx="8651132" cy="596630"/>
          </a:xfrm>
        </p:spPr>
        <p:txBody>
          <a:bodyPr>
            <a:noAutofit/>
          </a:bodyPr>
          <a:lstStyle/>
          <a:p>
            <a:r>
              <a:rPr lang="en-US" altLang="en-US" sz="1800" dirty="0" smtClean="0"/>
              <a:t>Previous screenshots were from an older version of Windows.  On a later version, you’ll probably see something like this instead:</a:t>
            </a:r>
          </a:p>
        </p:txBody>
      </p:sp>
      <p:pic>
        <p:nvPicPr>
          <p:cNvPr id="5837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7347" y="723563"/>
            <a:ext cx="60960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55</a:t>
            </a:fld>
            <a:endParaRPr lang="en-US"/>
          </a:p>
        </p:txBody>
      </p:sp>
    </p:spTree>
    <p:extLst>
      <p:ext uri="{BB962C8B-B14F-4D97-AF65-F5344CB8AC3E}">
        <p14:creationId xmlns:p14="http://schemas.microsoft.com/office/powerpoint/2010/main" val="2457641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228600" y="76200"/>
            <a:ext cx="8686800" cy="1039850"/>
          </a:xfrm>
        </p:spPr>
        <p:txBody>
          <a:bodyPr>
            <a:normAutofit/>
          </a:bodyPr>
          <a:lstStyle/>
          <a:p>
            <a:r>
              <a:rPr lang="en-US" altLang="en-US" sz="3200" dirty="0" smtClean="0"/>
              <a:t>Show “protected” system files that are normally hidden from the user:</a:t>
            </a:r>
          </a:p>
        </p:txBody>
      </p:sp>
      <p:pic>
        <p:nvPicPr>
          <p:cNvPr id="5939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20838"/>
            <a:ext cx="38576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116050"/>
            <a:ext cx="4405313"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56</a:t>
            </a:fld>
            <a:endParaRPr lang="en-US"/>
          </a:p>
        </p:txBody>
      </p:sp>
    </p:spTree>
    <p:extLst>
      <p:ext uri="{BB962C8B-B14F-4D97-AF65-F5344CB8AC3E}">
        <p14:creationId xmlns:p14="http://schemas.microsoft.com/office/powerpoint/2010/main" val="4001666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One Way Sign Se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1505" y="3245795"/>
            <a:ext cx="2595295" cy="2595295"/>
          </a:xfrm>
          <a:prstGeom prst="rect">
            <a:avLst/>
          </a:prstGeom>
          <a:solidFill>
            <a:schemeClr val="bg1">
              <a:lumMod val="95000"/>
            </a:schemeClr>
          </a:solidFill>
          <a:ln>
            <a:noFill/>
          </a:ln>
        </p:spPr>
      </p:pic>
      <p:sp>
        <p:nvSpPr>
          <p:cNvPr id="60419" name="Title 1"/>
          <p:cNvSpPr>
            <a:spLocks noGrp="1"/>
          </p:cNvSpPr>
          <p:nvPr>
            <p:ph type="title"/>
          </p:nvPr>
        </p:nvSpPr>
        <p:spPr>
          <a:xfrm>
            <a:off x="252919" y="152400"/>
            <a:ext cx="8433881" cy="671209"/>
          </a:xfrm>
        </p:spPr>
        <p:txBody>
          <a:bodyPr>
            <a:noAutofit/>
          </a:bodyPr>
          <a:lstStyle/>
          <a:p>
            <a:r>
              <a:rPr lang="en-US" altLang="en-US" sz="3000" dirty="0" smtClean="0">
                <a:ea typeface="ＭＳ Ｐゴシック" pitchFamily="34" charset="-128"/>
                <a:cs typeface="Arial" panose="020B0604020202020204" pitchFamily="34" charset="0"/>
              </a:rPr>
              <a:t>Write Blocking – One-Way Streets for Data</a:t>
            </a:r>
          </a:p>
        </p:txBody>
      </p:sp>
      <p:sp>
        <p:nvSpPr>
          <p:cNvPr id="17411" name="Content Placeholder 2"/>
          <p:cNvSpPr>
            <a:spLocks noGrp="1"/>
          </p:cNvSpPr>
          <p:nvPr>
            <p:ph idx="1"/>
          </p:nvPr>
        </p:nvSpPr>
        <p:spPr>
          <a:xfrm>
            <a:off x="207522" y="855360"/>
            <a:ext cx="8555477" cy="4525962"/>
          </a:xfrm>
        </p:spPr>
        <p:txBody>
          <a:bodyPr>
            <a:normAutofit/>
          </a:bodyPr>
          <a:lstStyle/>
          <a:p>
            <a:pPr>
              <a:buFont typeface="Arial" charset="0"/>
              <a:buChar char="•"/>
              <a:defRPr/>
            </a:pPr>
            <a:r>
              <a:rPr lang="en-US" altLang="en-US" sz="2400" dirty="0" smtClean="0">
                <a:latin typeface="+mj-lt"/>
                <a:cs typeface="Arial" charset="0"/>
              </a:rPr>
              <a:t>Ensures that data can be read from the device, but no bits can be changed</a:t>
            </a:r>
          </a:p>
          <a:p>
            <a:pPr>
              <a:buFont typeface="Arial" charset="0"/>
              <a:buChar char="•"/>
              <a:defRPr/>
            </a:pPr>
            <a:r>
              <a:rPr lang="en-US" altLang="en-US" sz="2400" dirty="0" smtClean="0">
                <a:latin typeface="+mj-lt"/>
                <a:cs typeface="Arial" charset="0"/>
              </a:rPr>
              <a:t>Doesn’t just prevent changes </a:t>
            </a:r>
            <a:r>
              <a:rPr lang="en-US" altLang="en-US" sz="2400" dirty="0" smtClean="0">
                <a:latin typeface="+mj-lt"/>
                <a:cs typeface="Arial" charset="0"/>
              </a:rPr>
              <a:t>consciously </a:t>
            </a:r>
            <a:r>
              <a:rPr lang="en-US" altLang="en-US" sz="2400" dirty="0" smtClean="0">
                <a:latin typeface="+mj-lt"/>
                <a:cs typeface="Arial" charset="0"/>
              </a:rPr>
              <a:t>made by user but also changes made by the system</a:t>
            </a:r>
          </a:p>
          <a:p>
            <a:pPr>
              <a:buFont typeface="Arial" charset="0"/>
              <a:buChar char="•"/>
              <a:defRPr/>
            </a:pPr>
            <a:r>
              <a:rPr lang="en-US" altLang="en-US" sz="2400" dirty="0" smtClean="0">
                <a:latin typeface="+mj-lt"/>
                <a:cs typeface="Arial" charset="0"/>
              </a:rPr>
              <a:t>Options for write blocking (in order of most to least certain to prevent writes to the drive):</a:t>
            </a:r>
          </a:p>
          <a:p>
            <a:pPr lvl="1">
              <a:buFont typeface="Arial" charset="0"/>
              <a:buChar char="–"/>
              <a:defRPr/>
            </a:pPr>
            <a:r>
              <a:rPr lang="en-US" altLang="en-US" dirty="0" smtClean="0">
                <a:latin typeface="+mj-lt"/>
                <a:cs typeface="Arial" charset="0"/>
              </a:rPr>
              <a:t>Dedicated write blockers</a:t>
            </a:r>
          </a:p>
          <a:p>
            <a:pPr lvl="1">
              <a:buFont typeface="Arial" charset="0"/>
              <a:buChar char="–"/>
              <a:defRPr/>
            </a:pPr>
            <a:r>
              <a:rPr lang="en-US" altLang="en-US" dirty="0" smtClean="0">
                <a:latin typeface="+mj-lt"/>
                <a:cs typeface="Arial" charset="0"/>
              </a:rPr>
              <a:t>Writing blocking tabs or settings</a:t>
            </a:r>
          </a:p>
          <a:p>
            <a:pPr marL="457200" lvl="1" indent="0">
              <a:buFont typeface="Arial" charset="0"/>
              <a:buNone/>
              <a:defRPr/>
            </a:pPr>
            <a:r>
              <a:rPr lang="en-US" altLang="en-US" dirty="0">
                <a:latin typeface="+mj-lt"/>
                <a:cs typeface="Arial" charset="0"/>
              </a:rPr>
              <a:t> </a:t>
            </a:r>
            <a:r>
              <a:rPr lang="en-US" altLang="en-US" dirty="0" smtClean="0">
                <a:latin typeface="+mj-lt"/>
                <a:cs typeface="Arial" charset="0"/>
              </a:rPr>
              <a:t>  on the device itself</a:t>
            </a:r>
          </a:p>
          <a:p>
            <a:pPr lvl="1">
              <a:buFont typeface="Arial" charset="0"/>
              <a:buChar char="–"/>
              <a:defRPr/>
            </a:pPr>
            <a:r>
              <a:rPr lang="en-US" altLang="en-US" dirty="0" smtClean="0">
                <a:latin typeface="+mj-lt"/>
                <a:cs typeface="Arial" charset="0"/>
              </a:rPr>
              <a:t>Software-based write blocking</a:t>
            </a:r>
          </a:p>
        </p:txBody>
      </p:sp>
      <p:sp>
        <p:nvSpPr>
          <p:cNvPr id="60421" name="TextBox 1"/>
          <p:cNvSpPr txBox="1">
            <a:spLocks noChangeArrowheads="1"/>
          </p:cNvSpPr>
          <p:nvPr/>
        </p:nvSpPr>
        <p:spPr bwMode="auto">
          <a:xfrm>
            <a:off x="6091505" y="5913776"/>
            <a:ext cx="25952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mj-lt"/>
              </a:rPr>
              <a:t>Image source: http://thinng.com/1555-one-way-sign-seat</a:t>
            </a:r>
          </a:p>
        </p:txBody>
      </p:sp>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57</a:t>
            </a:fld>
            <a:endParaRPr lang="en-US"/>
          </a:p>
        </p:txBody>
      </p:sp>
    </p:spTree>
    <p:extLst>
      <p:ext uri="{BB962C8B-B14F-4D97-AF65-F5344CB8AC3E}">
        <p14:creationId xmlns:p14="http://schemas.microsoft.com/office/powerpoint/2010/main" val="1233523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352425" y="381000"/>
            <a:ext cx="8639175" cy="685800"/>
          </a:xfrm>
        </p:spPr>
        <p:txBody>
          <a:bodyPr/>
          <a:lstStyle/>
          <a:p>
            <a:r>
              <a:rPr lang="en-US" altLang="en-US" sz="3200" dirty="0" smtClean="0">
                <a:ea typeface="ＭＳ Ｐゴシック" pitchFamily="34" charset="-128"/>
              </a:rPr>
              <a:t>Dedicated Hardware Write Blockers</a:t>
            </a:r>
          </a:p>
        </p:txBody>
      </p:sp>
      <p:pic>
        <p:nvPicPr>
          <p:cNvPr id="231427" name="Picture 3"/>
          <p:cNvPicPr>
            <a:picLocks noChangeAspect="1" noChangeArrowheads="1"/>
          </p:cNvPicPr>
          <p:nvPr/>
        </p:nvPicPr>
        <p:blipFill>
          <a:blip r:embed="rId2"/>
          <a:srcRect/>
          <a:stretch>
            <a:fillRect/>
          </a:stretch>
        </p:blipFill>
        <p:spPr bwMode="auto">
          <a:xfrm>
            <a:off x="1068420" y="1066800"/>
            <a:ext cx="3114473" cy="4894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231428" name="Picture 8"/>
          <p:cNvPicPr>
            <a:picLocks noChangeAspect="1" noChangeArrowheads="1"/>
          </p:cNvPicPr>
          <p:nvPr/>
        </p:nvPicPr>
        <p:blipFill>
          <a:blip r:embed="rId3"/>
          <a:srcRect/>
          <a:stretch>
            <a:fillRect/>
          </a:stretch>
        </p:blipFill>
        <p:spPr bwMode="auto">
          <a:xfrm>
            <a:off x="4666034" y="1143000"/>
            <a:ext cx="3352800"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2" name="Oval 1"/>
          <p:cNvSpPr/>
          <p:nvPr/>
        </p:nvSpPr>
        <p:spPr>
          <a:xfrm>
            <a:off x="2081719" y="1460500"/>
            <a:ext cx="2030762" cy="1349054"/>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latin typeface="Calibri" panose="020F0502020204030204" pitchFamily="34" charset="0"/>
            </a:endParaRPr>
          </a:p>
        </p:txBody>
      </p:sp>
      <p:pic>
        <p:nvPicPr>
          <p:cNvPr id="61446" name="Picture 2" descr="Wiebetech Forensic ComboDock v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7034" y="335280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4" name="Slide Number Placeholder 3"/>
          <p:cNvSpPr>
            <a:spLocks noGrp="1"/>
          </p:cNvSpPr>
          <p:nvPr>
            <p:ph type="sldNum" sz="quarter" idx="12"/>
          </p:nvPr>
        </p:nvSpPr>
        <p:spPr/>
        <p:txBody>
          <a:bodyPr/>
          <a:lstStyle/>
          <a:p>
            <a:fld id="{91D11958-1960-4AC3-B3FE-C8FF6A01984A}" type="slidenum">
              <a:rPr lang="en-US" smtClean="0"/>
              <a:t>58</a:t>
            </a:fld>
            <a:endParaRPr lang="en-US"/>
          </a:p>
        </p:txBody>
      </p:sp>
    </p:spTree>
    <p:extLst>
      <p:ext uri="{BB962C8B-B14F-4D97-AF65-F5344CB8AC3E}">
        <p14:creationId xmlns:p14="http://schemas.microsoft.com/office/powerpoint/2010/main" val="28644075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File:Floppy tabs 3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47800"/>
            <a:ext cx="66611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extBox 1"/>
          <p:cNvSpPr txBox="1">
            <a:spLocks noChangeArrowheads="1"/>
          </p:cNvSpPr>
          <p:nvPr/>
        </p:nvSpPr>
        <p:spPr bwMode="auto">
          <a:xfrm>
            <a:off x="2979907" y="5765998"/>
            <a:ext cx="50845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a:latin typeface="+mj-lt"/>
              </a:rPr>
              <a:t>http://en.wikipedia.org/wiki/File:Floppy_tabs_3x2.jpg</a:t>
            </a:r>
          </a:p>
        </p:txBody>
      </p:sp>
      <p:sp>
        <p:nvSpPr>
          <p:cNvPr id="62468" name="TextBox 2"/>
          <p:cNvSpPr txBox="1">
            <a:spLocks noChangeArrowheads="1"/>
          </p:cNvSpPr>
          <p:nvPr/>
        </p:nvSpPr>
        <p:spPr bwMode="auto">
          <a:xfrm>
            <a:off x="192594" y="251956"/>
            <a:ext cx="88667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a:latin typeface="+mj-lt"/>
              </a:rPr>
              <a:t>5.25 Inch Floppy – If light can get through, it’s </a:t>
            </a:r>
            <a:r>
              <a:rPr lang="en-US" altLang="en-US" sz="3000" b="1" u="sng">
                <a:latin typeface="+mj-lt"/>
              </a:rPr>
              <a:t>not</a:t>
            </a:r>
            <a:r>
              <a:rPr lang="en-US" altLang="en-US" sz="3000">
                <a:latin typeface="+mj-lt"/>
              </a:rPr>
              <a:t> write protected</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59</a:t>
            </a:fld>
            <a:endParaRPr lang="en-US"/>
          </a:p>
        </p:txBody>
      </p:sp>
    </p:spTree>
    <p:extLst>
      <p:ext uri="{BB962C8B-B14F-4D97-AF65-F5344CB8AC3E}">
        <p14:creationId xmlns:p14="http://schemas.microsoft.com/office/powerpoint/2010/main" val="1491677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2018"/>
            <a:ext cx="8229600" cy="1919591"/>
          </a:xfrm>
        </p:spPr>
        <p:txBody>
          <a:bodyPr>
            <a:normAutofit fontScale="90000"/>
          </a:bodyPr>
          <a:lstStyle/>
          <a:p>
            <a:pPr>
              <a:lnSpc>
                <a:spcPct val="100000"/>
              </a:lnSpc>
              <a:defRPr/>
            </a:pPr>
            <a:r>
              <a:rPr lang="en-US" sz="6700" dirty="0" smtClean="0"/>
              <a:t>Bit digital is different.</a:t>
            </a:r>
            <a:br>
              <a:rPr lang="en-US" sz="6700" dirty="0" smtClean="0"/>
            </a:br>
            <a:r>
              <a:rPr lang="en-US" dirty="0"/>
              <a:t/>
            </a:r>
            <a:br>
              <a:rPr lang="en-US" dirty="0"/>
            </a:br>
            <a:r>
              <a:rPr lang="en-US" sz="2900" dirty="0"/>
              <a:t>See: </a:t>
            </a:r>
            <a:r>
              <a:rPr lang="en-US" sz="2900" dirty="0" smtClean="0"/>
              <a:t/>
            </a:r>
            <a:br>
              <a:rPr lang="en-US" sz="2900" dirty="0" smtClean="0"/>
            </a:br>
            <a:r>
              <a:rPr lang="en-US" sz="2900" dirty="0" smtClean="0"/>
              <a:t>Lee</a:t>
            </a:r>
            <a:r>
              <a:rPr lang="en-US" sz="2900" dirty="0"/>
              <a:t>, Christopher A. “</a:t>
            </a:r>
            <a:r>
              <a:rPr lang="en-US" sz="2900" dirty="0">
                <a:hlinkClick r:id="rId2"/>
              </a:rPr>
              <a:t>Digital Curation as Communication Mediation</a:t>
            </a:r>
            <a:r>
              <a:rPr lang="en-US" sz="2900" dirty="0"/>
              <a:t>.” In </a:t>
            </a:r>
            <a:r>
              <a:rPr lang="en-US" sz="2900" i="1" dirty="0"/>
              <a:t>Handbook of Technical Communication</a:t>
            </a:r>
            <a:r>
              <a:rPr lang="en-US" sz="2900" dirty="0"/>
              <a:t>, edited by Alexander </a:t>
            </a:r>
            <a:r>
              <a:rPr lang="en-US" sz="2900" dirty="0" err="1"/>
              <a:t>Mehler</a:t>
            </a:r>
            <a:r>
              <a:rPr lang="en-US" sz="2900" dirty="0"/>
              <a:t>, Laurent Romary, and </a:t>
            </a:r>
            <a:r>
              <a:rPr lang="en-US" sz="2900" dirty="0" err="1"/>
              <a:t>Dafydd</a:t>
            </a:r>
            <a:r>
              <a:rPr lang="en-US" sz="2900" dirty="0"/>
              <a:t> Gibbon, 507-530.  Berlin: Mouton De </a:t>
            </a:r>
            <a:r>
              <a:rPr lang="en-US" sz="2900" dirty="0" err="1"/>
              <a:t>Gruyter</a:t>
            </a:r>
            <a:r>
              <a:rPr lang="en-US" sz="2900" dirty="0"/>
              <a:t>, 2012. </a:t>
            </a:r>
          </a:p>
        </p:txBody>
      </p:sp>
      <p:sp>
        <p:nvSpPr>
          <p:cNvPr id="3" name="Footer Placeholder 2"/>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4" name="Slide Number Placeholder 3"/>
          <p:cNvSpPr>
            <a:spLocks noGrp="1"/>
          </p:cNvSpPr>
          <p:nvPr>
            <p:ph type="sldNum" sz="quarter" idx="12"/>
          </p:nvPr>
        </p:nvSpPr>
        <p:spPr/>
        <p:txBody>
          <a:bodyPr/>
          <a:lstStyle/>
          <a:p>
            <a:fld id="{91D11958-1960-4AC3-B3FE-C8FF6A01984A}" type="slidenum">
              <a:rPr lang="en-US" smtClean="0"/>
              <a:t>6</a:t>
            </a:fld>
            <a:endParaRPr lang="en-US"/>
          </a:p>
        </p:txBody>
      </p:sp>
    </p:spTree>
    <p:extLst>
      <p:ext uri="{BB962C8B-B14F-4D97-AF65-F5344CB8AC3E}">
        <p14:creationId xmlns:p14="http://schemas.microsoft.com/office/powerpoint/2010/main" val="18233259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Write Protection on a 3½ Di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6788285" cy="413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Box 2"/>
          <p:cNvSpPr txBox="1">
            <a:spLocks noChangeArrowheads="1"/>
          </p:cNvSpPr>
          <p:nvPr/>
        </p:nvSpPr>
        <p:spPr bwMode="auto">
          <a:xfrm>
            <a:off x="1447800" y="5697872"/>
            <a:ext cx="6788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dirty="0">
                <a:latin typeface="+mj-lt"/>
                <a:ea typeface="ＭＳ Ｐゴシック" pitchFamily="34" charset="-128"/>
              </a:rPr>
              <a:t>http://www.techmint.info/2009/09/security-write-protecting-floppy-disks.html</a:t>
            </a:r>
          </a:p>
        </p:txBody>
      </p:sp>
      <p:sp>
        <p:nvSpPr>
          <p:cNvPr id="4" name="Oval 3"/>
          <p:cNvSpPr/>
          <p:nvPr/>
        </p:nvSpPr>
        <p:spPr>
          <a:xfrm>
            <a:off x="4598346" y="4941651"/>
            <a:ext cx="3962400" cy="60960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mtClean="0">
              <a:solidFill>
                <a:srgbClr val="FFFFFF"/>
              </a:solidFill>
              <a:latin typeface="Calibri" panose="020F0502020204030204" pitchFamily="34" charset="0"/>
            </a:endParaRPr>
          </a:p>
        </p:txBody>
      </p:sp>
      <p:sp>
        <p:nvSpPr>
          <p:cNvPr id="63493" name="TextBox 4"/>
          <p:cNvSpPr txBox="1">
            <a:spLocks noChangeArrowheads="1"/>
          </p:cNvSpPr>
          <p:nvPr/>
        </p:nvSpPr>
        <p:spPr bwMode="auto">
          <a:xfrm>
            <a:off x="609600" y="369888"/>
            <a:ext cx="79248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dirty="0">
                <a:latin typeface="+mj-lt"/>
              </a:rPr>
              <a:t>3.5 Inch Floppy – If light can get through, it </a:t>
            </a:r>
            <a:r>
              <a:rPr lang="en-US" altLang="en-US" b="1" u="sng" dirty="0">
                <a:latin typeface="+mj-lt"/>
              </a:rPr>
              <a:t>is</a:t>
            </a:r>
            <a:r>
              <a:rPr lang="en-US" altLang="en-US" dirty="0">
                <a:latin typeface="+mj-lt"/>
              </a:rPr>
              <a:t> write protected</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60</a:t>
            </a:fld>
            <a:endParaRPr lang="en-US"/>
          </a:p>
        </p:txBody>
      </p:sp>
    </p:spTree>
    <p:extLst>
      <p:ext uri="{BB962C8B-B14F-4D97-AF65-F5344CB8AC3E}">
        <p14:creationId xmlns:p14="http://schemas.microsoft.com/office/powerpoint/2010/main" val="1418237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154258" y="187832"/>
            <a:ext cx="8556355" cy="64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mj-lt"/>
              </a:rPr>
              <a:t>Example of Software Write Blocking – Mounted Devices set to Read-Only by Default</a:t>
            </a:r>
          </a:p>
        </p:txBody>
      </p:sp>
      <p:pic>
        <p:nvPicPr>
          <p:cNvPr id="645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8820" y="1047750"/>
            <a:ext cx="7881793" cy="48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Oval 2"/>
          <p:cNvSpPr>
            <a:spLocks noChangeArrowheads="1"/>
          </p:cNvSpPr>
          <p:nvPr/>
        </p:nvSpPr>
        <p:spPr bwMode="auto">
          <a:xfrm>
            <a:off x="5863222" y="1047750"/>
            <a:ext cx="503656" cy="235819"/>
          </a:xfrm>
          <a:prstGeom prst="ellipse">
            <a:avLst/>
          </a:pr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61</a:t>
            </a:fld>
            <a:endParaRPr lang="en-US"/>
          </a:p>
        </p:txBody>
      </p:sp>
    </p:spTree>
    <p:extLst>
      <p:ext uri="{BB962C8B-B14F-4D97-AF65-F5344CB8AC3E}">
        <p14:creationId xmlns:p14="http://schemas.microsoft.com/office/powerpoint/2010/main" val="3774376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sz="4000" dirty="0" smtClean="0"/>
              <a:t>Floppy Disks</a:t>
            </a:r>
          </a:p>
        </p:txBody>
      </p:sp>
      <p:sp>
        <p:nvSpPr>
          <p:cNvPr id="65539" name="Content Placeholder 2"/>
          <p:cNvSpPr>
            <a:spLocks noGrp="1"/>
          </p:cNvSpPr>
          <p:nvPr>
            <p:ph idx="1"/>
          </p:nvPr>
        </p:nvSpPr>
        <p:spPr>
          <a:xfrm>
            <a:off x="457200" y="1828800"/>
            <a:ext cx="8229600" cy="3886200"/>
          </a:xfrm>
        </p:spPr>
        <p:txBody>
          <a:bodyPr/>
          <a:lstStyle/>
          <a:p>
            <a:r>
              <a:rPr lang="en-US" altLang="en-US" dirty="0" smtClean="0"/>
              <a:t>Physical storage is similar to hard drives described above (magnetic charges in a spinning disk)</a:t>
            </a:r>
          </a:p>
          <a:p>
            <a:r>
              <a:rPr lang="en-US" altLang="en-US" dirty="0" smtClean="0"/>
              <a:t>Various types and sizes, e.g. high density, double density, 3.5 inch, 5.25 inch, 8 inch</a:t>
            </a:r>
          </a:p>
          <a:p>
            <a:r>
              <a:rPr lang="en-US" altLang="en-US" dirty="0" smtClean="0"/>
              <a:t>3.5 inch floppies are relatively easy to read using a USB drive, but older ones are more complicated…</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62</a:t>
            </a:fld>
            <a:endParaRPr lang="en-US"/>
          </a:p>
        </p:txBody>
      </p:sp>
    </p:spTree>
    <p:extLst>
      <p:ext uri="{BB962C8B-B14F-4D97-AF65-F5344CB8AC3E}">
        <p14:creationId xmlns:p14="http://schemas.microsoft.com/office/powerpoint/2010/main" val="1450073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01447"/>
            <a:ext cx="3124200" cy="8949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62" name="Title 1"/>
          <p:cNvSpPr>
            <a:spLocks noGrp="1"/>
          </p:cNvSpPr>
          <p:nvPr>
            <p:ph type="title"/>
          </p:nvPr>
        </p:nvSpPr>
        <p:spPr>
          <a:xfrm>
            <a:off x="244475" y="276563"/>
            <a:ext cx="8442325" cy="630237"/>
          </a:xfrm>
        </p:spPr>
        <p:txBody>
          <a:bodyPr>
            <a:normAutofit/>
          </a:bodyPr>
          <a:lstStyle/>
          <a:p>
            <a:r>
              <a:rPr lang="en-US" altLang="en-US" sz="3000" dirty="0" smtClean="0"/>
              <a:t>Floppy Controller Hardware</a:t>
            </a:r>
          </a:p>
        </p:txBody>
      </p:sp>
      <p:sp>
        <p:nvSpPr>
          <p:cNvPr id="66563" name="Content Placeholder 2"/>
          <p:cNvSpPr>
            <a:spLocks noGrp="1"/>
          </p:cNvSpPr>
          <p:nvPr>
            <p:ph idx="1"/>
          </p:nvPr>
        </p:nvSpPr>
        <p:spPr>
          <a:xfrm>
            <a:off x="3657600" y="990600"/>
            <a:ext cx="4191000" cy="2928938"/>
          </a:xfrm>
        </p:spPr>
        <p:txBody>
          <a:bodyPr/>
          <a:lstStyle/>
          <a:p>
            <a:pPr marL="0" indent="0">
              <a:buFont typeface="Arial" panose="020B0604020202020204" pitchFamily="34" charset="0"/>
              <a:buNone/>
            </a:pPr>
            <a:r>
              <a:rPr lang="en-US" altLang="en-US" sz="1800" smtClean="0"/>
              <a:t>Disc Ferret</a:t>
            </a:r>
            <a:r>
              <a:rPr lang="en-US" altLang="en-US" sz="1800" baseline="30000" smtClean="0"/>
              <a:t>2</a:t>
            </a:r>
          </a:p>
        </p:txBody>
      </p:sp>
      <p:pic>
        <p:nvPicPr>
          <p:cNvPr id="66564" name="Picture 2" descr="Photo of a Catweas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323975"/>
            <a:ext cx="260985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Box 3"/>
          <p:cNvSpPr txBox="1">
            <a:spLocks noChangeArrowheads="1"/>
          </p:cNvSpPr>
          <p:nvPr/>
        </p:nvSpPr>
        <p:spPr bwMode="auto">
          <a:xfrm>
            <a:off x="152400" y="5791200"/>
            <a:ext cx="65643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28600" indent="-2286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AutoNum type="arabicPeriod"/>
            </a:pPr>
            <a:r>
              <a:rPr lang="en-US" altLang="en-US" sz="1000" dirty="0">
                <a:latin typeface="Arial" panose="020B0604020202020204" pitchFamily="34" charset="0"/>
                <a:hlinkClick r:id="rId3"/>
              </a:rPr>
              <a:t>http://lib.stanford.edu/digitial-forensics-stanford-university-libraries/catweasel-universal-floppy-drive-controller</a:t>
            </a:r>
            <a:endParaRPr lang="en-US" altLang="en-US" sz="1000" dirty="0">
              <a:latin typeface="Arial" panose="020B0604020202020204" pitchFamily="34" charset="0"/>
            </a:endParaRPr>
          </a:p>
          <a:p>
            <a:pPr eaLnBrk="1" hangingPunct="1">
              <a:spcBef>
                <a:spcPct val="0"/>
              </a:spcBef>
              <a:buFontTx/>
              <a:buAutoNum type="arabicPeriod"/>
            </a:pPr>
            <a:r>
              <a:rPr lang="en-US" altLang="en-US" sz="1000" dirty="0">
                <a:latin typeface="Arial" panose="020B0604020202020204" pitchFamily="34" charset="0"/>
                <a:hlinkClick r:id="rId4"/>
              </a:rPr>
              <a:t>http://discferret.com/wiki/DiscFerret</a:t>
            </a:r>
            <a:endParaRPr lang="en-US" altLang="en-US" sz="1000" dirty="0">
              <a:latin typeface="Arial" panose="020B0604020202020204" pitchFamily="34" charset="0"/>
            </a:endParaRPr>
          </a:p>
          <a:p>
            <a:pPr eaLnBrk="1" hangingPunct="1">
              <a:spcBef>
                <a:spcPct val="0"/>
              </a:spcBef>
              <a:buFontTx/>
              <a:buAutoNum type="arabicPeriod"/>
            </a:pPr>
            <a:r>
              <a:rPr lang="en-US" altLang="en-US" sz="1000" dirty="0">
                <a:latin typeface="Arial" panose="020B0604020202020204" pitchFamily="34" charset="0"/>
                <a:hlinkClick r:id="rId5"/>
              </a:rPr>
              <a:t>http://www.kryoflux.com/</a:t>
            </a:r>
            <a:endParaRPr lang="en-US" altLang="en-US" sz="1000" dirty="0">
              <a:latin typeface="Arial" panose="020B0604020202020204" pitchFamily="34" charset="0"/>
            </a:endParaRPr>
          </a:p>
          <a:p>
            <a:pPr eaLnBrk="1" hangingPunct="1">
              <a:spcBef>
                <a:spcPct val="0"/>
              </a:spcBef>
              <a:buFontTx/>
              <a:buAutoNum type="arabicPeriod"/>
            </a:pPr>
            <a:r>
              <a:rPr lang="en-US" altLang="en-US" sz="1000" dirty="0">
                <a:latin typeface="Arial" panose="020B0604020202020204" pitchFamily="34" charset="0"/>
                <a:ea typeface="ＭＳ Ｐゴシック" pitchFamily="34" charset="-128"/>
                <a:hlinkClick r:id="rId6"/>
              </a:rPr>
              <a:t>http://www.deviceside.com/fc5025.html</a:t>
            </a:r>
            <a:endParaRPr lang="en-US" altLang="en-US" sz="1000" dirty="0">
              <a:latin typeface="Arial" panose="020B0604020202020204" pitchFamily="34" charset="0"/>
              <a:ea typeface="ＭＳ Ｐゴシック" pitchFamily="34" charset="-128"/>
            </a:endParaRPr>
          </a:p>
          <a:p>
            <a:pPr eaLnBrk="1" hangingPunct="1">
              <a:spcBef>
                <a:spcPct val="0"/>
              </a:spcBef>
              <a:buFontTx/>
              <a:buAutoNum type="arabicPeriod"/>
            </a:pPr>
            <a:r>
              <a:rPr lang="en-US" altLang="en-US" sz="1000" dirty="0">
                <a:latin typeface="Arial" panose="020B0604020202020204" pitchFamily="34" charset="0"/>
                <a:hlinkClick r:id="rId7"/>
              </a:rPr>
              <a:t>http://disk2fdi.joguin.com/D2FCABLE.htm</a:t>
            </a:r>
            <a:endParaRPr lang="en-US" altLang="en-US" sz="1000" dirty="0">
              <a:latin typeface="Arial" panose="020B0604020202020204" pitchFamily="34" charset="0"/>
            </a:endParaRPr>
          </a:p>
          <a:p>
            <a:pPr eaLnBrk="1" hangingPunct="1">
              <a:spcBef>
                <a:spcPct val="0"/>
              </a:spcBef>
              <a:buFontTx/>
              <a:buAutoNum type="arabicPeriod"/>
            </a:pPr>
            <a:r>
              <a:rPr lang="en-US" altLang="en-US" sz="1000" dirty="0">
                <a:latin typeface="Arial" panose="020B0604020202020204" pitchFamily="34" charset="0"/>
                <a:hlinkClick r:id="rId8"/>
              </a:rPr>
              <a:t>http://www.cbmstuff.com/proddetail.php?prod=SCP</a:t>
            </a:r>
            <a:endParaRPr lang="en-US" altLang="en-US" sz="1000" dirty="0">
              <a:latin typeface="Arial" panose="020B0604020202020204" pitchFamily="34" charset="0"/>
            </a:endParaRPr>
          </a:p>
        </p:txBody>
      </p:sp>
      <p:pic>
        <p:nvPicPr>
          <p:cNvPr id="66566" name="Picture 4" descr="DiscFerret boar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1347788"/>
            <a:ext cx="2743200"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6" descr="http://www.kryoflux.com/kf_features.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2013" y="1371600"/>
            <a:ext cx="29940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TextBox 4"/>
          <p:cNvSpPr txBox="1">
            <a:spLocks noChangeArrowheads="1"/>
          </p:cNvSpPr>
          <p:nvPr/>
        </p:nvSpPr>
        <p:spPr bwMode="auto">
          <a:xfrm>
            <a:off x="152400" y="927100"/>
            <a:ext cx="3527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CatWeasel</a:t>
            </a:r>
            <a:r>
              <a:rPr lang="en-US" altLang="en-US" sz="1800" baseline="30000">
                <a:latin typeface="Arial" panose="020B0604020202020204" pitchFamily="34" charset="0"/>
              </a:rPr>
              <a:t>1 </a:t>
            </a:r>
            <a:r>
              <a:rPr lang="en-US" altLang="en-US" sz="1800">
                <a:latin typeface="Arial" panose="020B0604020202020204" pitchFamily="34" charset="0"/>
              </a:rPr>
              <a:t>(no longer available)</a:t>
            </a:r>
          </a:p>
        </p:txBody>
      </p:sp>
      <p:sp>
        <p:nvSpPr>
          <p:cNvPr id="66569" name="TextBox 5"/>
          <p:cNvSpPr txBox="1">
            <a:spLocks noChangeArrowheads="1"/>
          </p:cNvSpPr>
          <p:nvPr/>
        </p:nvSpPr>
        <p:spPr bwMode="auto">
          <a:xfrm>
            <a:off x="6156325" y="950913"/>
            <a:ext cx="1103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Kryoflux</a:t>
            </a:r>
            <a:r>
              <a:rPr lang="en-US" altLang="en-US" sz="1800" baseline="30000">
                <a:latin typeface="Arial" panose="020B0604020202020204" pitchFamily="34" charset="0"/>
              </a:rPr>
              <a:t>3</a:t>
            </a:r>
          </a:p>
        </p:txBody>
      </p:sp>
      <p:sp>
        <p:nvSpPr>
          <p:cNvPr id="66570" name="TextBox 6"/>
          <p:cNvSpPr txBox="1">
            <a:spLocks noChangeArrowheads="1"/>
          </p:cNvSpPr>
          <p:nvPr/>
        </p:nvSpPr>
        <p:spPr bwMode="auto">
          <a:xfrm>
            <a:off x="244475" y="3429000"/>
            <a:ext cx="969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latin typeface="Arial" panose="020B0604020202020204" pitchFamily="34" charset="0"/>
              </a:rPr>
              <a:t>FC 5025</a:t>
            </a:r>
            <a:r>
              <a:rPr lang="en-US" altLang="en-US" sz="1400" baseline="30000">
                <a:latin typeface="Arial" panose="020B0604020202020204" pitchFamily="34" charset="0"/>
              </a:rPr>
              <a:t>4</a:t>
            </a:r>
          </a:p>
        </p:txBody>
      </p:sp>
      <p:pic>
        <p:nvPicPr>
          <p:cNvPr id="66571" name="Picture 2" descr="http://www.deviceside.com/pcb1.jpe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475" y="3770313"/>
            <a:ext cx="2505075" cy="186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2" name="TextBox 7"/>
          <p:cNvSpPr txBox="1">
            <a:spLocks noChangeArrowheads="1"/>
          </p:cNvSpPr>
          <p:nvPr/>
        </p:nvSpPr>
        <p:spPr bwMode="auto">
          <a:xfrm>
            <a:off x="3103563" y="3352800"/>
            <a:ext cx="1262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Disk2FDI</a:t>
            </a:r>
            <a:r>
              <a:rPr lang="en-US" altLang="en-US" sz="1800" baseline="30000">
                <a:latin typeface="Arial" panose="020B0604020202020204" pitchFamily="34" charset="0"/>
              </a:rPr>
              <a:t>5</a:t>
            </a:r>
          </a:p>
        </p:txBody>
      </p:sp>
      <p:pic>
        <p:nvPicPr>
          <p:cNvPr id="66573" name="Picture 8" descr="Picture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0" y="3730625"/>
            <a:ext cx="30607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4" name="Picture 1"/>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42063" y="3721100"/>
            <a:ext cx="2652712"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5" name="TextBox 2"/>
          <p:cNvSpPr txBox="1">
            <a:spLocks noChangeArrowheads="1"/>
          </p:cNvSpPr>
          <p:nvPr/>
        </p:nvSpPr>
        <p:spPr bwMode="auto">
          <a:xfrm>
            <a:off x="6400800" y="3276600"/>
            <a:ext cx="1851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SuperCard Pro</a:t>
            </a:r>
            <a:r>
              <a:rPr lang="en-US" altLang="en-US" sz="1800" baseline="30000">
                <a:latin typeface="Arial" panose="020B0604020202020204" pitchFamily="34" charset="0"/>
              </a:rPr>
              <a:t>6</a:t>
            </a:r>
          </a:p>
        </p:txBody>
      </p:sp>
    </p:spTree>
    <p:extLst>
      <p:ext uri="{BB962C8B-B14F-4D97-AF65-F5344CB8AC3E}">
        <p14:creationId xmlns:p14="http://schemas.microsoft.com/office/powerpoint/2010/main" val="591458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57200" y="76200"/>
            <a:ext cx="8229600" cy="1371600"/>
          </a:xfrm>
        </p:spPr>
        <p:txBody>
          <a:bodyPr/>
          <a:lstStyle/>
          <a:p>
            <a:r>
              <a:rPr lang="en-US" altLang="en-US" sz="2800" dirty="0" smtClean="0"/>
              <a:t>Two Important Considerations for Internal Media that </a:t>
            </a:r>
            <a:r>
              <a:rPr lang="en-US" altLang="en-US" sz="3000" dirty="0" smtClean="0"/>
              <a:t>are</a:t>
            </a:r>
            <a:r>
              <a:rPr lang="en-US" altLang="en-US" sz="2800" dirty="0" smtClean="0"/>
              <a:t> Used as External Media</a:t>
            </a:r>
          </a:p>
        </p:txBody>
      </p:sp>
      <p:sp>
        <p:nvSpPr>
          <p:cNvPr id="67587" name="Content Placeholder 2"/>
          <p:cNvSpPr>
            <a:spLocks noGrp="1"/>
          </p:cNvSpPr>
          <p:nvPr>
            <p:ph idx="1"/>
          </p:nvPr>
        </p:nvSpPr>
        <p:spPr>
          <a:xfrm>
            <a:off x="152400" y="1524000"/>
            <a:ext cx="4491038" cy="4525963"/>
          </a:xfrm>
        </p:spPr>
        <p:txBody>
          <a:bodyPr/>
          <a:lstStyle/>
          <a:p>
            <a:r>
              <a:rPr lang="en-US" altLang="en-US" sz="2600" dirty="0" smtClean="0"/>
              <a:t>Power - </a:t>
            </a:r>
            <a:r>
              <a:rPr lang="en-US" altLang="ja-JP" sz="2600" dirty="0" smtClean="0"/>
              <a:t>internal drive needs different connector (often Molex), not the kind that plugs into the wall</a:t>
            </a:r>
          </a:p>
          <a:p>
            <a:r>
              <a:rPr lang="en-US" altLang="en-US" sz="2600" dirty="0" smtClean="0"/>
              <a:t>Cooling – when pulled from the computer, you’ve also separated the drive from the fan, so you should often add an external one to ensure cooling</a:t>
            </a:r>
            <a:endParaRPr lang="en-US" altLang="en-US" sz="2600" dirty="0" smtClean="0">
              <a:ea typeface="ＭＳ Ｐゴシック" pitchFamily="34" charset="-128"/>
            </a:endParaRPr>
          </a:p>
          <a:p>
            <a:endParaRPr lang="en-US" altLang="en-US" sz="2800" dirty="0" smtClean="0"/>
          </a:p>
        </p:txBody>
      </p:sp>
      <p:pic>
        <p:nvPicPr>
          <p:cNvPr id="67588" name="Picture 4" descr="Molex female 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524000"/>
            <a:ext cx="25146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Box 4"/>
          <p:cNvSpPr txBox="1">
            <a:spLocks noChangeArrowheads="1"/>
          </p:cNvSpPr>
          <p:nvPr/>
        </p:nvSpPr>
        <p:spPr bwMode="auto">
          <a:xfrm>
            <a:off x="7486650" y="2557244"/>
            <a:ext cx="1657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dirty="0">
                <a:latin typeface="Arial" panose="020B0604020202020204" pitchFamily="34" charset="0"/>
                <a:ea typeface="ＭＳ Ｐゴシック" pitchFamily="34" charset="-128"/>
              </a:rPr>
              <a:t>http://en.wikipedia.org/wiki/File:Molex_female_connector.jpg</a:t>
            </a:r>
          </a:p>
        </p:txBody>
      </p:sp>
      <p:pic>
        <p:nvPicPr>
          <p:cNvPr id="67590" name="Picture 2" descr="http://images.highspeedbackbone.net/SkuImages/gallery/large/V13-325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291" y="3504406"/>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1" name="TextBox 5"/>
          <p:cNvSpPr txBox="1">
            <a:spLocks noChangeArrowheads="1"/>
          </p:cNvSpPr>
          <p:nvPr/>
        </p:nvSpPr>
        <p:spPr bwMode="auto">
          <a:xfrm>
            <a:off x="7444091" y="5079543"/>
            <a:ext cx="156007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dirty="0">
                <a:latin typeface="Arial" panose="020B0604020202020204" pitchFamily="34" charset="0"/>
              </a:rPr>
              <a:t>http://www.tigerdirect.com/applications/SearchTools/item-details.asp?EdpNo=1648567</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64</a:t>
            </a:fld>
            <a:endParaRPr lang="en-US"/>
          </a:p>
        </p:txBody>
      </p:sp>
    </p:spTree>
    <p:extLst>
      <p:ext uri="{BB962C8B-B14F-4D97-AF65-F5344CB8AC3E}">
        <p14:creationId xmlns:p14="http://schemas.microsoft.com/office/powerpoint/2010/main" val="1336799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sz="3200" dirty="0" smtClean="0"/>
              <a:t>Getting below the File System – Low-Level Copying</a:t>
            </a:r>
          </a:p>
        </p:txBody>
      </p:sp>
      <p:sp>
        <p:nvSpPr>
          <p:cNvPr id="197635" name="Content Placeholder 2"/>
          <p:cNvSpPr>
            <a:spLocks noGrp="1"/>
          </p:cNvSpPr>
          <p:nvPr>
            <p:ph idx="1"/>
          </p:nvPr>
        </p:nvSpPr>
        <p:spPr>
          <a:xfrm>
            <a:off x="628650" y="1776918"/>
            <a:ext cx="8210550" cy="4242881"/>
          </a:xfrm>
        </p:spPr>
        <p:txBody>
          <a:bodyPr>
            <a:normAutofit fontScale="77500" lnSpcReduction="20000"/>
          </a:bodyPr>
          <a:lstStyle/>
          <a:p>
            <a:pPr>
              <a:lnSpc>
                <a:spcPct val="120000"/>
              </a:lnSpc>
              <a:buFont typeface="Arial" charset="0"/>
              <a:buChar char="•"/>
              <a:defRPr/>
            </a:pPr>
            <a:r>
              <a:rPr lang="en-US" sz="2400" dirty="0" smtClean="0"/>
              <a:t>Getting an “image” of a storage medium involves working at a level below the file system</a:t>
            </a:r>
          </a:p>
          <a:p>
            <a:pPr marL="342900" lvl="1" indent="-342900">
              <a:lnSpc>
                <a:spcPct val="120000"/>
              </a:lnSpc>
              <a:buFont typeface="Arial" charset="0"/>
              <a:buChar char="•"/>
              <a:defRPr/>
            </a:pPr>
            <a:r>
              <a:rPr lang="en-US" sz="2400" dirty="0" smtClean="0"/>
              <a:t>Can get at file attributes and deleted files not visible through higher-level copy operations</a:t>
            </a:r>
          </a:p>
          <a:p>
            <a:pPr>
              <a:lnSpc>
                <a:spcPct val="120000"/>
              </a:lnSpc>
              <a:buFont typeface="Arial" charset="0"/>
              <a:buChar char="•"/>
              <a:defRPr/>
            </a:pPr>
            <a:r>
              <a:rPr lang="en-US" sz="2400" dirty="0" smtClean="0"/>
              <a:t>Most commonly used tool is </a:t>
            </a:r>
            <a:r>
              <a:rPr lang="en-US" sz="2400" dirty="0" err="1" smtClean="0"/>
              <a:t>dd</a:t>
            </a:r>
            <a:r>
              <a:rPr lang="en-US" sz="2400" dirty="0" smtClean="0"/>
              <a:t> (or variant) - UNIX program for low-level copying and conversion of data from a storage device</a:t>
            </a:r>
          </a:p>
          <a:p>
            <a:pPr>
              <a:lnSpc>
                <a:spcPct val="120000"/>
              </a:lnSpc>
              <a:buFont typeface="Arial" charset="0"/>
              <a:buChar char="•"/>
              <a:defRPr/>
            </a:pPr>
            <a:r>
              <a:rPr lang="en-US" sz="2400" dirty="0" smtClean="0"/>
              <a:t>More specialized tools for creating forensic images include:</a:t>
            </a:r>
          </a:p>
          <a:p>
            <a:pPr lvl="1">
              <a:lnSpc>
                <a:spcPct val="120000"/>
              </a:lnSpc>
              <a:buFont typeface="Arial" charset="0"/>
              <a:buChar char="–"/>
              <a:defRPr/>
            </a:pPr>
            <a:r>
              <a:rPr lang="en-US" sz="2000" dirty="0" err="1" smtClean="0"/>
              <a:t>aimage</a:t>
            </a:r>
            <a:endParaRPr lang="en-US" sz="2000" dirty="0" smtClean="0"/>
          </a:p>
          <a:p>
            <a:pPr lvl="1">
              <a:lnSpc>
                <a:spcPct val="120000"/>
              </a:lnSpc>
              <a:buFont typeface="Arial" charset="0"/>
              <a:buChar char="–"/>
              <a:defRPr/>
            </a:pPr>
            <a:r>
              <a:rPr lang="en-US" sz="2000" dirty="0" smtClean="0"/>
              <a:t>dc3dd and </a:t>
            </a:r>
            <a:r>
              <a:rPr lang="en-US" sz="2000" dirty="0" err="1" smtClean="0"/>
              <a:t>dcfldd</a:t>
            </a:r>
            <a:r>
              <a:rPr lang="en-US" sz="2000" dirty="0" smtClean="0"/>
              <a:t> (based on </a:t>
            </a:r>
            <a:r>
              <a:rPr lang="en-US" sz="2000" dirty="0" err="1" smtClean="0"/>
              <a:t>dd</a:t>
            </a:r>
            <a:r>
              <a:rPr lang="en-US" sz="2000" dirty="0" smtClean="0"/>
              <a:t>)</a:t>
            </a:r>
            <a:endParaRPr lang="en-US" sz="2000" dirty="0"/>
          </a:p>
          <a:p>
            <a:pPr lvl="1">
              <a:lnSpc>
                <a:spcPct val="120000"/>
              </a:lnSpc>
              <a:buFont typeface="Arial" charset="0"/>
              <a:buChar char="–"/>
              <a:defRPr/>
            </a:pPr>
            <a:r>
              <a:rPr lang="en-US" sz="2000" dirty="0" smtClean="0"/>
              <a:t>FTK Imager</a:t>
            </a:r>
          </a:p>
          <a:p>
            <a:pPr lvl="1">
              <a:lnSpc>
                <a:spcPct val="120000"/>
              </a:lnSpc>
              <a:buFont typeface="Arial" charset="0"/>
              <a:buChar char="–"/>
              <a:defRPr/>
            </a:pPr>
            <a:r>
              <a:rPr lang="en-US" sz="2000" dirty="0" smtClean="0"/>
              <a:t>Guymager</a:t>
            </a:r>
          </a:p>
          <a:p>
            <a:pPr lvl="1">
              <a:lnSpc>
                <a:spcPct val="120000"/>
              </a:lnSpc>
              <a:buFont typeface="Arial" charset="0"/>
              <a:buChar char="–"/>
              <a:defRPr/>
            </a:pPr>
            <a:r>
              <a:rPr lang="en-US" sz="2000" dirty="0" smtClean="0"/>
              <a:t>Imaging utilities in commercial applications (including </a:t>
            </a:r>
            <a:r>
              <a:rPr lang="en-US" sz="2000" dirty="0" err="1" smtClean="0"/>
              <a:t>EnCase</a:t>
            </a:r>
            <a:r>
              <a:rPr lang="en-US" sz="2000" dirty="0" smtClean="0"/>
              <a:t> and FTK)</a:t>
            </a:r>
          </a:p>
          <a:p>
            <a:pPr lvl="1">
              <a:lnSpc>
                <a:spcPct val="120000"/>
              </a:lnSpc>
              <a:buFont typeface="Arial" charset="0"/>
              <a:buChar char="–"/>
              <a:defRPr/>
            </a:pPr>
            <a:endParaRPr lang="en-US" sz="2400" dirty="0" smtClean="0"/>
          </a:p>
          <a:p>
            <a:pPr>
              <a:lnSpc>
                <a:spcPct val="120000"/>
              </a:lnSpc>
              <a:buFont typeface="Arial" charset="0"/>
              <a:buChar char="•"/>
              <a:defRPr/>
            </a:pPr>
            <a:endParaRPr lang="en-US" sz="2400" dirty="0" smtClean="0"/>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65</a:t>
            </a:fld>
            <a:endParaRPr lang="en-US"/>
          </a:p>
        </p:txBody>
      </p:sp>
    </p:spTree>
    <p:extLst>
      <p:ext uri="{BB962C8B-B14F-4D97-AF65-F5344CB8AC3E}">
        <p14:creationId xmlns:p14="http://schemas.microsoft.com/office/powerpoint/2010/main" val="1567852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457200" y="152400"/>
            <a:ext cx="8229600" cy="1143000"/>
          </a:xfrm>
        </p:spPr>
        <p:txBody>
          <a:bodyPr/>
          <a:lstStyle/>
          <a:p>
            <a:r>
              <a:rPr lang="en-US" altLang="en-US" sz="3600" smtClean="0"/>
              <a:t>What is Digital Forensics (aka Forensic Computing)?</a:t>
            </a:r>
          </a:p>
        </p:txBody>
      </p:sp>
      <p:sp>
        <p:nvSpPr>
          <p:cNvPr id="70659" name="Content Placeholder 2"/>
          <p:cNvSpPr>
            <a:spLocks noGrp="1"/>
          </p:cNvSpPr>
          <p:nvPr>
            <p:ph idx="1"/>
          </p:nvPr>
        </p:nvSpPr>
        <p:spPr>
          <a:xfrm>
            <a:off x="457200" y="1459149"/>
            <a:ext cx="8534400" cy="3612204"/>
          </a:xfrm>
        </p:spPr>
        <p:txBody>
          <a:bodyPr>
            <a:normAutofit fontScale="85000" lnSpcReduction="20000"/>
          </a:bodyPr>
          <a:lstStyle/>
          <a:p>
            <a:pPr>
              <a:lnSpc>
                <a:spcPct val="120000"/>
              </a:lnSpc>
            </a:pPr>
            <a:r>
              <a:rPr lang="en-US" altLang="en-US" sz="2800" dirty="0" smtClean="0"/>
              <a:t>“The process of identifying, preserving, </a:t>
            </a:r>
            <a:r>
              <a:rPr lang="en-US" altLang="en-US" sz="2800" dirty="0" err="1" smtClean="0"/>
              <a:t>analysing</a:t>
            </a:r>
            <a:r>
              <a:rPr lang="en-US" altLang="en-US" sz="2800" dirty="0" smtClean="0"/>
              <a:t> </a:t>
            </a:r>
            <a:r>
              <a:rPr lang="en-US" altLang="en-US" sz="2800" dirty="0" smtClean="0"/>
              <a:t>and presenting digital evidence in a manner that is legally acceptable.”*</a:t>
            </a:r>
          </a:p>
          <a:p>
            <a:pPr>
              <a:lnSpc>
                <a:spcPct val="120000"/>
              </a:lnSpc>
            </a:pPr>
            <a:r>
              <a:rPr lang="en-US" altLang="en-US" sz="2800" dirty="0" smtClean="0"/>
              <a:t>“Involves multiple methods of</a:t>
            </a:r>
          </a:p>
          <a:p>
            <a:pPr lvl="1">
              <a:lnSpc>
                <a:spcPct val="120000"/>
              </a:lnSpc>
            </a:pPr>
            <a:r>
              <a:rPr lang="en-US" altLang="en-US" b="1" dirty="0" smtClean="0"/>
              <a:t>Discovering digital data (computer system, mobiles)</a:t>
            </a:r>
          </a:p>
          <a:p>
            <a:pPr lvl="1">
              <a:lnSpc>
                <a:spcPct val="120000"/>
              </a:lnSpc>
            </a:pPr>
            <a:r>
              <a:rPr lang="en-US" altLang="en-US" b="1" dirty="0" smtClean="0"/>
              <a:t>Recovering deleted, encrypted, or damaged file information</a:t>
            </a:r>
          </a:p>
          <a:p>
            <a:pPr lvl="1">
              <a:lnSpc>
                <a:spcPct val="120000"/>
              </a:lnSpc>
            </a:pPr>
            <a:r>
              <a:rPr lang="en-US" altLang="en-US" dirty="0" smtClean="0"/>
              <a:t>Monitoring live activity</a:t>
            </a:r>
          </a:p>
          <a:p>
            <a:pPr lvl="1">
              <a:lnSpc>
                <a:spcPct val="120000"/>
              </a:lnSpc>
            </a:pPr>
            <a:r>
              <a:rPr lang="en-US" altLang="en-US" dirty="0" smtClean="0"/>
              <a:t>Detecting violations of corporate policy”**</a:t>
            </a:r>
          </a:p>
        </p:txBody>
      </p:sp>
      <p:sp>
        <p:nvSpPr>
          <p:cNvPr id="70660" name="TextBox 3"/>
          <p:cNvSpPr txBox="1">
            <a:spLocks noChangeArrowheads="1"/>
          </p:cNvSpPr>
          <p:nvPr/>
        </p:nvSpPr>
        <p:spPr bwMode="auto">
          <a:xfrm>
            <a:off x="419100" y="5064868"/>
            <a:ext cx="8610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a:latin typeface="+mj-lt"/>
              </a:rPr>
              <a:t>*</a:t>
            </a:r>
            <a:r>
              <a:rPr lang="en-US" altLang="en-US" sz="1400" dirty="0" err="1">
                <a:latin typeface="+mj-lt"/>
              </a:rPr>
              <a:t>McKemmish</a:t>
            </a:r>
            <a:r>
              <a:rPr lang="en-US" altLang="en-US" sz="1400" dirty="0">
                <a:latin typeface="+mj-lt"/>
              </a:rPr>
              <a:t>, R. “What is Forensic Computing?” </a:t>
            </a:r>
            <a:r>
              <a:rPr lang="en-US" altLang="en-US" sz="1400" i="1" dirty="0">
                <a:latin typeface="+mj-lt"/>
              </a:rPr>
              <a:t>Trends and Issues in Crime and Criminal Justice </a:t>
            </a:r>
            <a:r>
              <a:rPr lang="en-US" altLang="en-US" sz="1400" dirty="0">
                <a:latin typeface="+mj-lt"/>
              </a:rPr>
              <a:t>118 (1999).</a:t>
            </a:r>
          </a:p>
          <a:p>
            <a:pPr eaLnBrk="1" hangingPunct="1">
              <a:spcBef>
                <a:spcPct val="0"/>
              </a:spcBef>
              <a:buFontTx/>
              <a:buNone/>
            </a:pPr>
            <a:r>
              <a:rPr lang="en-US" altLang="en-US" sz="1400" dirty="0">
                <a:latin typeface="+mj-lt"/>
              </a:rPr>
              <a:t>**Brad Glisson, Introduction to Computer Forensics &amp; E-discovery, University of Glasgow, Week 1 Lecture, September 2008. (emphasis mine)</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66</a:t>
            </a:fld>
            <a:endParaRPr lang="en-US"/>
          </a:p>
        </p:txBody>
      </p:sp>
    </p:spTree>
    <p:extLst>
      <p:ext uri="{BB962C8B-B14F-4D97-AF65-F5344CB8AC3E}">
        <p14:creationId xmlns:p14="http://schemas.microsoft.com/office/powerpoint/2010/main" val="24967866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smtClean="0"/>
              <a:t>Digital Forensics Industry and Tools</a:t>
            </a:r>
          </a:p>
        </p:txBody>
      </p:sp>
      <p:sp>
        <p:nvSpPr>
          <p:cNvPr id="72707" name="Content Placeholder 2"/>
          <p:cNvSpPr>
            <a:spLocks noGrp="1"/>
          </p:cNvSpPr>
          <p:nvPr>
            <p:ph idx="1"/>
          </p:nvPr>
        </p:nvSpPr>
        <p:spPr/>
        <p:txBody>
          <a:bodyPr/>
          <a:lstStyle/>
          <a:p>
            <a:r>
              <a:rPr lang="en-US" altLang="en-US" smtClean="0"/>
              <a:t>Examples of commercial products:</a:t>
            </a:r>
          </a:p>
          <a:p>
            <a:pPr lvl="1"/>
            <a:r>
              <a:rPr lang="en-US" altLang="en-US" smtClean="0"/>
              <a:t>EnCase (Guidance Software)</a:t>
            </a:r>
          </a:p>
          <a:p>
            <a:pPr lvl="1"/>
            <a:r>
              <a:rPr lang="en-US" altLang="en-US" smtClean="0"/>
              <a:t>FTK (AccessData)</a:t>
            </a:r>
          </a:p>
          <a:p>
            <a:r>
              <a:rPr lang="en-US" altLang="en-US" smtClean="0"/>
              <a:t>Various open source tools – see: http://www.forensicswiki.org</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67</a:t>
            </a:fld>
            <a:endParaRPr lang="en-US"/>
          </a:p>
        </p:txBody>
      </p:sp>
    </p:spTree>
    <p:extLst>
      <p:ext uri="{BB962C8B-B14F-4D97-AF65-F5344CB8AC3E}">
        <p14:creationId xmlns:p14="http://schemas.microsoft.com/office/powerpoint/2010/main" val="3199472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CustomShape 1"/>
          <p:cNvSpPr/>
          <p:nvPr/>
        </p:nvSpPr>
        <p:spPr>
          <a:xfrm>
            <a:off x="457200" y="228600"/>
            <a:ext cx="8228013" cy="13700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3800" dirty="0" smtClean="0">
                <a:solidFill>
                  <a:srgbClr val="000000"/>
                </a:solidFill>
                <a:latin typeface="+mj-lt"/>
                <a:ea typeface="DejaVu Sans"/>
                <a:cs typeface="DejaVu Sans"/>
              </a:rPr>
              <a:t>Using Digital Forensics to Advance Data Curation Goals </a:t>
            </a:r>
            <a:endParaRPr lang="en-US" altLang="en-US" dirty="0" smtClean="0">
              <a:latin typeface="+mj-lt"/>
            </a:endParaRPr>
          </a:p>
        </p:txBody>
      </p:sp>
      <p:sp>
        <p:nvSpPr>
          <p:cNvPr id="715" name="CustomShape 2"/>
          <p:cNvSpPr/>
          <p:nvPr/>
        </p:nvSpPr>
        <p:spPr>
          <a:xfrm>
            <a:off x="457200" y="1828800"/>
            <a:ext cx="8228013" cy="45243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lvl1pPr marL="342900" indent="-339725">
              <a:defRPr>
                <a:solidFill>
                  <a:schemeClr val="tx1"/>
                </a:solidFill>
                <a:latin typeface="Arial" panose="020B0604020202020204" pitchFamily="34" charset="0"/>
                <a:cs typeface="Arial" panose="020B0604020202020204" pitchFamily="34" charset="0"/>
              </a:defRPr>
            </a:lvl1pPr>
            <a:lvl2pPr marL="742950" indent="-282575">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175" indent="0">
              <a:buClr>
                <a:srgbClr val="153965"/>
              </a:buClr>
              <a:buSzPct val="75000"/>
              <a:defRPr/>
            </a:pPr>
            <a:r>
              <a:rPr lang="en-US" altLang="en-US" sz="2600" dirty="0" smtClean="0">
                <a:solidFill>
                  <a:srgbClr val="000000"/>
                </a:solidFill>
                <a:latin typeface="+mj-lt"/>
                <a:ea typeface="DejaVu Sans"/>
                <a:cs typeface="DejaVu Sans"/>
              </a:rPr>
              <a:t>In recent years, institutions responsible for data curation have been applying  various digital forensics methods, for example:</a:t>
            </a:r>
            <a:endParaRPr lang="en-US" altLang="en-US" sz="2600" dirty="0" smtClean="0">
              <a:latin typeface="+mj-lt"/>
            </a:endParaRPr>
          </a:p>
          <a:p>
            <a:pPr marL="917575" lvl="1" indent="-457200">
              <a:buSzPct val="80000"/>
              <a:buFont typeface="Arial" panose="020B0604020202020204" pitchFamily="34" charset="0"/>
              <a:buChar char="•"/>
              <a:defRPr/>
            </a:pPr>
            <a:r>
              <a:rPr lang="en-US" altLang="en-US" sz="2600" dirty="0" smtClean="0">
                <a:solidFill>
                  <a:srgbClr val="000000"/>
                </a:solidFill>
                <a:latin typeface="+mj-lt"/>
                <a:ea typeface="DejaVu Sans"/>
                <a:cs typeface="DejaVu Sans"/>
              </a:rPr>
              <a:t>use of write blockers</a:t>
            </a:r>
            <a:endParaRPr lang="en-US" altLang="en-US" sz="2600" dirty="0" smtClean="0">
              <a:latin typeface="+mj-lt"/>
            </a:endParaRPr>
          </a:p>
          <a:p>
            <a:pPr marL="917575" lvl="1" indent="-457200">
              <a:buSzPct val="80000"/>
              <a:buFont typeface="Arial" panose="020B0604020202020204" pitchFamily="34" charset="0"/>
              <a:buChar char="•"/>
              <a:defRPr/>
            </a:pPr>
            <a:r>
              <a:rPr lang="en-US" altLang="en-US" sz="2600" dirty="0" smtClean="0">
                <a:solidFill>
                  <a:srgbClr val="000000"/>
                </a:solidFill>
                <a:latin typeface="+mj-lt"/>
                <a:ea typeface="DejaVu Sans"/>
                <a:cs typeface="DejaVu Sans"/>
              </a:rPr>
              <a:t>generation of disk images</a:t>
            </a:r>
            <a:endParaRPr lang="en-US" altLang="en-US" sz="2600" dirty="0" smtClean="0">
              <a:latin typeface="+mj-lt"/>
            </a:endParaRPr>
          </a:p>
          <a:p>
            <a:pPr marL="917575" lvl="1" indent="-457200">
              <a:buSzPct val="80000"/>
              <a:buFont typeface="Arial" panose="020B0604020202020204" pitchFamily="34" charset="0"/>
              <a:buChar char="•"/>
              <a:defRPr/>
            </a:pPr>
            <a:r>
              <a:rPr lang="en-US" altLang="en-US" sz="2600" dirty="0" smtClean="0">
                <a:solidFill>
                  <a:srgbClr val="000000"/>
                </a:solidFill>
                <a:latin typeface="+mj-lt"/>
                <a:ea typeface="DejaVu Sans"/>
                <a:cs typeface="DejaVu Sans"/>
              </a:rPr>
              <a:t>applying cryptographic hashes to files</a:t>
            </a:r>
            <a:endParaRPr lang="en-US" altLang="en-US" sz="2600" dirty="0" smtClean="0">
              <a:latin typeface="+mj-lt"/>
            </a:endParaRPr>
          </a:p>
          <a:p>
            <a:pPr marL="917575" lvl="1" indent="-457200">
              <a:buSzPct val="80000"/>
              <a:buFont typeface="Arial" panose="020B0604020202020204" pitchFamily="34" charset="0"/>
              <a:buChar char="•"/>
              <a:defRPr/>
            </a:pPr>
            <a:r>
              <a:rPr lang="en-US" altLang="en-US" sz="2600" dirty="0" smtClean="0">
                <a:solidFill>
                  <a:srgbClr val="000000"/>
                </a:solidFill>
                <a:latin typeface="+mj-lt"/>
                <a:ea typeface="DejaVu Sans"/>
                <a:cs typeface="DejaVu Sans"/>
              </a:rPr>
              <a:t>capture of Digital Forensics XML (DFXML)</a:t>
            </a:r>
            <a:endParaRPr lang="en-US" altLang="en-US" sz="2600" dirty="0" smtClean="0">
              <a:latin typeface="+mj-lt"/>
            </a:endParaRPr>
          </a:p>
          <a:p>
            <a:pPr marL="917575" lvl="1" indent="-457200">
              <a:buSzPct val="80000"/>
              <a:buFont typeface="Arial" panose="020B0604020202020204" pitchFamily="34" charset="0"/>
              <a:buChar char="•"/>
              <a:defRPr/>
            </a:pPr>
            <a:r>
              <a:rPr lang="en-US" altLang="en-US" sz="2600" dirty="0" smtClean="0">
                <a:solidFill>
                  <a:srgbClr val="000000"/>
                </a:solidFill>
                <a:latin typeface="+mj-lt"/>
                <a:ea typeface="DejaVu Sans"/>
                <a:cs typeface="DejaVu Sans"/>
              </a:rPr>
              <a:t>scanning </a:t>
            </a:r>
            <a:r>
              <a:rPr lang="en-US" altLang="en-US" sz="2600" dirty="0" err="1" smtClean="0">
                <a:solidFill>
                  <a:srgbClr val="000000"/>
                </a:solidFill>
                <a:latin typeface="+mj-lt"/>
                <a:ea typeface="DejaVu Sans"/>
                <a:cs typeface="DejaVu Sans"/>
              </a:rPr>
              <a:t>bitstreams</a:t>
            </a:r>
            <a:r>
              <a:rPr lang="en-US" altLang="en-US" sz="2600" dirty="0" smtClean="0">
                <a:solidFill>
                  <a:srgbClr val="000000"/>
                </a:solidFill>
                <a:latin typeface="+mj-lt"/>
                <a:ea typeface="DejaVu Sans"/>
                <a:cs typeface="DejaVu Sans"/>
              </a:rPr>
              <a:t> for personally identifying information</a:t>
            </a:r>
            <a:endParaRPr lang="en-US" altLang="en-US" sz="2600" dirty="0" smtClean="0">
              <a:latin typeface="+mj-lt"/>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68</a:t>
            </a:fld>
            <a:endParaRPr lang="en-US"/>
          </a:p>
        </p:txBody>
      </p:sp>
    </p:spTree>
    <p:extLst>
      <p:ext uri="{BB962C8B-B14F-4D97-AF65-F5344CB8AC3E}">
        <p14:creationId xmlns:p14="http://schemas.microsoft.com/office/powerpoint/2010/main" val="13366049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CustomShape 1"/>
          <p:cNvSpPr/>
          <p:nvPr/>
        </p:nvSpPr>
        <p:spPr>
          <a:xfrm>
            <a:off x="381000" y="457200"/>
            <a:ext cx="8378825" cy="11414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3400" dirty="0" smtClean="0">
                <a:solidFill>
                  <a:srgbClr val="000000"/>
                </a:solidFill>
                <a:ea typeface="DejaVu Sans"/>
                <a:cs typeface="DejaVu Sans"/>
              </a:rPr>
              <a:t>Need for Adaptation of Digital Forensics Tools and Tasks</a:t>
            </a:r>
            <a:endParaRPr lang="en-US" altLang="en-US" dirty="0" smtClean="0">
              <a:latin typeface="Calibri" panose="020F0502020204030204" pitchFamily="34" charset="0"/>
            </a:endParaRPr>
          </a:p>
        </p:txBody>
      </p:sp>
      <p:sp>
        <p:nvSpPr>
          <p:cNvPr id="717" name="CustomShape 2"/>
          <p:cNvSpPr/>
          <p:nvPr/>
        </p:nvSpPr>
        <p:spPr>
          <a:xfrm>
            <a:off x="406401" y="1663166"/>
            <a:ext cx="8456613" cy="45243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lvl1pPr marL="342900" indent="-339725">
              <a:defRPr>
                <a:solidFill>
                  <a:schemeClr val="tx1"/>
                </a:solidFill>
                <a:latin typeface="Arial" panose="020B0604020202020204" pitchFamily="34" charset="0"/>
                <a:cs typeface="Arial" panose="020B0604020202020204" pitchFamily="34" charset="0"/>
              </a:defRPr>
            </a:lvl1pPr>
            <a:lvl2pPr marL="742950" indent="-282575">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60375" indent="-457200">
              <a:buSzPct val="75000"/>
              <a:buFont typeface="Arial" panose="020B0604020202020204" pitchFamily="34" charset="0"/>
              <a:buChar char="•"/>
              <a:defRPr/>
            </a:pPr>
            <a:r>
              <a:rPr lang="en-US" altLang="en-US" sz="3200" dirty="0" smtClean="0">
                <a:solidFill>
                  <a:srgbClr val="000000"/>
                </a:solidFill>
                <a:ea typeface="DejaVu Sans"/>
                <a:cs typeface="DejaVu Sans"/>
              </a:rPr>
              <a:t>Existing digital forensics tools provide valuable functionality, but they don’t always fit well into primary data curation workflows.</a:t>
            </a:r>
            <a:endParaRPr lang="en-US" altLang="en-US" dirty="0" smtClean="0">
              <a:latin typeface="Calibri" panose="020F0502020204030204" pitchFamily="34" charset="0"/>
            </a:endParaRPr>
          </a:p>
          <a:p>
            <a:pPr marL="460375" indent="-457200">
              <a:buSzPct val="75000"/>
              <a:buFont typeface="Arial" panose="020B0604020202020204" pitchFamily="34" charset="0"/>
              <a:buChar char="•"/>
              <a:defRPr/>
            </a:pPr>
            <a:r>
              <a:rPr lang="en-US" altLang="en-US" sz="3200" dirty="0" smtClean="0">
                <a:solidFill>
                  <a:srgbClr val="000000"/>
                </a:solidFill>
                <a:ea typeface="DejaVu Sans"/>
                <a:cs typeface="DejaVu Sans"/>
              </a:rPr>
              <a:t>For example:</a:t>
            </a:r>
            <a:endParaRPr lang="en-US" altLang="en-US" dirty="0" smtClean="0">
              <a:latin typeface="Calibri" panose="020F0502020204030204" pitchFamily="34" charset="0"/>
            </a:endParaRPr>
          </a:p>
          <a:p>
            <a:pPr marL="917575" lvl="1" indent="-457200">
              <a:buSzPct val="80000"/>
              <a:buFont typeface="Arial" panose="020B0604020202020204" pitchFamily="34" charset="0"/>
              <a:buChar char="•"/>
              <a:defRPr/>
            </a:pPr>
            <a:r>
              <a:rPr lang="en-US" altLang="en-US" sz="2800" dirty="0" smtClean="0">
                <a:solidFill>
                  <a:srgbClr val="000000"/>
                </a:solidFill>
                <a:ea typeface="DejaVu Sans"/>
                <a:cs typeface="DejaVu Sans"/>
              </a:rPr>
              <a:t>structure and persistence of metadata</a:t>
            </a:r>
            <a:endParaRPr lang="en-US" altLang="en-US" dirty="0" smtClean="0">
              <a:latin typeface="Calibri" panose="020F0502020204030204" pitchFamily="34" charset="0"/>
            </a:endParaRPr>
          </a:p>
          <a:p>
            <a:pPr marL="917575" lvl="1" indent="-457200">
              <a:buSzPct val="80000"/>
              <a:buFont typeface="Arial" panose="020B0604020202020204" pitchFamily="34" charset="0"/>
              <a:buChar char="•"/>
              <a:defRPr/>
            </a:pPr>
            <a:r>
              <a:rPr lang="en-US" altLang="en-US" sz="2800" dirty="0" smtClean="0">
                <a:solidFill>
                  <a:srgbClr val="000000"/>
                </a:solidFill>
                <a:ea typeface="DejaVu Sans"/>
                <a:cs typeface="DejaVu Sans"/>
              </a:rPr>
              <a:t>provisions for providing public access to data</a:t>
            </a:r>
            <a:endParaRPr lang="en-US" altLang="en-US" dirty="0" smtClean="0">
              <a:latin typeface="Calibri" panose="020F0502020204030204" pitchFamily="34" charset="0"/>
            </a:endParaRPr>
          </a:p>
          <a:p>
            <a:pPr marL="917575" lvl="1" indent="-457200">
              <a:buSzPct val="80000"/>
              <a:buFont typeface="Arial" panose="020B0604020202020204" pitchFamily="34" charset="0"/>
              <a:buChar char="•"/>
              <a:defRPr/>
            </a:pPr>
            <a:r>
              <a:rPr lang="en-US" altLang="en-US" sz="2800" dirty="0" smtClean="0">
                <a:solidFill>
                  <a:srgbClr val="000000"/>
                </a:solidFill>
                <a:ea typeface="DejaVu Sans"/>
                <a:cs typeface="DejaVu Sans"/>
              </a:rPr>
              <a:t>support for older technologies (e.g. floppy disks, HFS) </a:t>
            </a:r>
            <a:endParaRPr lang="en-US" altLang="en-US" dirty="0" smtClean="0">
              <a:latin typeface="Calibri" panose="020F0502020204030204" pitchFamily="34" charset="0"/>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69</a:t>
            </a:fld>
            <a:endParaRPr lang="en-US"/>
          </a:p>
        </p:txBody>
      </p:sp>
    </p:spTree>
    <p:extLst>
      <p:ext uri="{BB962C8B-B14F-4D97-AF65-F5344CB8AC3E}">
        <p14:creationId xmlns:p14="http://schemas.microsoft.com/office/powerpoint/2010/main" val="5798453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3505200"/>
            <a:ext cx="8229600" cy="1143000"/>
          </a:xfrm>
        </p:spPr>
        <p:txBody>
          <a:bodyPr>
            <a:normAutofit fontScale="90000"/>
          </a:bodyPr>
          <a:lstStyle/>
          <a:p>
            <a:pPr algn="l"/>
            <a:r>
              <a:rPr lang="en-US" altLang="en-US" sz="5400" smtClean="0"/>
              <a:t>“No computation without representation”</a:t>
            </a:r>
            <a:r>
              <a:rPr lang="en-US" altLang="en-US" smtClean="0"/>
              <a:t/>
            </a:r>
            <a:br>
              <a:rPr lang="en-US" altLang="en-US" smtClean="0"/>
            </a:br>
            <a:r>
              <a:rPr lang="en-US" altLang="en-US" smtClean="0"/>
              <a:t/>
            </a:r>
            <a:br>
              <a:rPr lang="en-US" altLang="en-US" smtClean="0"/>
            </a:br>
            <a:r>
              <a:rPr lang="en-US" altLang="en-US" sz="2400" smtClean="0"/>
              <a:t>Smith, Brian Cantwell. "Limits of Correctness in Computers." In </a:t>
            </a:r>
            <a:r>
              <a:rPr lang="en-US" altLang="en-US" sz="2400" i="1" smtClean="0"/>
              <a:t>Computerization and Controversy: Value Conflicts and Social Choices</a:t>
            </a:r>
            <a:r>
              <a:rPr lang="en-US" altLang="en-US" sz="2400" smtClean="0"/>
              <a:t>, edited by Rob Kling, 810-25. San Diego, CA: Academic Press, 1996. 815. </a:t>
            </a:r>
            <a:r>
              <a:rPr lang="en-US" altLang="en-US" sz="2400" baseline="30000" smtClean="0"/>
              <a:t/>
            </a:r>
            <a:br>
              <a:rPr lang="en-US" altLang="en-US" sz="2400" baseline="30000" smtClean="0"/>
            </a:br>
            <a:endParaRPr lang="en-US" altLang="en-US" sz="2400" smtClean="0"/>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7</a:t>
            </a:fld>
            <a:endParaRPr lang="en-US"/>
          </a:p>
        </p:txBody>
      </p:sp>
    </p:spTree>
    <p:extLst>
      <p:ext uri="{BB962C8B-B14F-4D97-AF65-F5344CB8AC3E}">
        <p14:creationId xmlns:p14="http://schemas.microsoft.com/office/powerpoint/2010/main" val="7697148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17448" y="107005"/>
            <a:ext cx="5783263" cy="610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TextBox 2"/>
          <p:cNvSpPr txBox="1">
            <a:spLocks noChangeArrowheads="1"/>
          </p:cNvSpPr>
          <p:nvPr/>
        </p:nvSpPr>
        <p:spPr bwMode="auto">
          <a:xfrm>
            <a:off x="7670800" y="4613680"/>
            <a:ext cx="1304756"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a:latin typeface="+mj-lt"/>
                <a:hlinkClick r:id="rId3"/>
              </a:rPr>
              <a:t>http://www.bitcurator.net/docs/bitstreams-to-heritage.pdf</a:t>
            </a:r>
            <a:endParaRPr lang="en-US" altLang="en-US" sz="1400" dirty="0">
              <a:latin typeface="+mj-lt"/>
            </a:endParaRP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70</a:t>
            </a:fld>
            <a:endParaRPr lang="en-US"/>
          </a:p>
        </p:txBody>
      </p:sp>
    </p:spTree>
    <p:extLst>
      <p:ext uri="{BB962C8B-B14F-4D97-AF65-F5344CB8AC3E}">
        <p14:creationId xmlns:p14="http://schemas.microsoft.com/office/powerpoint/2010/main" val="35283525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57200" y="76200"/>
            <a:ext cx="8229600" cy="1143000"/>
          </a:xfrm>
        </p:spPr>
        <p:txBody>
          <a:bodyPr/>
          <a:lstStyle/>
          <a:p>
            <a:r>
              <a:rPr lang="en-US" altLang="en-US" sz="2800" dirty="0" smtClean="0"/>
              <a:t>Digital forensics tools are designed primarily to be used in places like this:</a:t>
            </a:r>
          </a:p>
        </p:txBody>
      </p:sp>
      <p:pic>
        <p:nvPicPr>
          <p:cNvPr id="77827" name="Picture 2"/>
          <p:cNvPicPr>
            <a:picLocks noChangeAspect="1" noChangeArrowheads="1"/>
          </p:cNvPicPr>
          <p:nvPr/>
        </p:nvPicPr>
        <p:blipFill>
          <a:blip r:embed="rId2"/>
          <a:srcRect/>
          <a:stretch>
            <a:fillRect/>
          </a:stretch>
        </p:blipFill>
        <p:spPr bwMode="auto">
          <a:xfrm>
            <a:off x="671513" y="1219200"/>
            <a:ext cx="6676113" cy="3946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7828" name="TextBox 2"/>
          <p:cNvSpPr txBox="1">
            <a:spLocks noChangeArrowheads="1"/>
          </p:cNvSpPr>
          <p:nvPr/>
        </p:nvSpPr>
        <p:spPr bwMode="auto">
          <a:xfrm>
            <a:off x="601494" y="5178359"/>
            <a:ext cx="67461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mj-lt"/>
              </a:rPr>
              <a:t>El Paso County Sheriff’s Office (Colorado) </a:t>
            </a:r>
            <a:r>
              <a:rPr lang="en-US" altLang="en-US" sz="1400" dirty="0">
                <a:latin typeface="+mj-lt"/>
              </a:rPr>
              <a:t>http://shr.elpasoco.com/Law+Enforcement+Bureau/Investigations+Division/Computer+Crime+Lab.htm</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71</a:t>
            </a:fld>
            <a:endParaRPr lang="en-US"/>
          </a:p>
        </p:txBody>
      </p:sp>
    </p:spTree>
    <p:extLst>
      <p:ext uri="{BB962C8B-B14F-4D97-AF65-F5344CB8AC3E}">
        <p14:creationId xmlns:p14="http://schemas.microsoft.com/office/powerpoint/2010/main" val="2027356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457200" y="2743200"/>
            <a:ext cx="8229600" cy="1143000"/>
          </a:xfrm>
        </p:spPr>
        <p:txBody>
          <a:bodyPr>
            <a:normAutofit fontScale="90000"/>
          </a:bodyPr>
          <a:lstStyle/>
          <a:p>
            <a:r>
              <a:rPr lang="en-US" altLang="en-US" smtClean="0"/>
              <a:t>But they’re also being used in places like this:</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72</a:t>
            </a:fld>
            <a:endParaRPr lang="en-US"/>
          </a:p>
        </p:txBody>
      </p:sp>
    </p:spTree>
    <p:extLst>
      <p:ext uri="{BB962C8B-B14F-4D97-AF65-F5344CB8AC3E}">
        <p14:creationId xmlns:p14="http://schemas.microsoft.com/office/powerpoint/2010/main" val="31662544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a:stretch>
            <a:fillRect/>
          </a:stretch>
        </p:blipFill>
        <p:spPr bwMode="auto">
          <a:xfrm>
            <a:off x="2080098" y="1136515"/>
            <a:ext cx="6687766" cy="501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5" name="Title 3"/>
          <p:cNvSpPr>
            <a:spLocks noGrp="1"/>
          </p:cNvSpPr>
          <p:nvPr>
            <p:ph type="title"/>
          </p:nvPr>
        </p:nvSpPr>
        <p:spPr>
          <a:xfrm>
            <a:off x="0" y="112713"/>
            <a:ext cx="9067800" cy="954087"/>
          </a:xfrm>
        </p:spPr>
        <p:txBody>
          <a:bodyPr>
            <a:spAutoFit/>
          </a:bodyPr>
          <a:lstStyle/>
          <a:p>
            <a:r>
              <a:rPr lang="en-US" altLang="en-US" sz="2800" dirty="0" smtClean="0"/>
              <a:t>Stanford University Libraries and Academic Information Resources (SULAIR)</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73</a:t>
            </a:fld>
            <a:endParaRPr lang="en-US"/>
          </a:p>
        </p:txBody>
      </p:sp>
    </p:spTree>
    <p:extLst>
      <p:ext uri="{BB962C8B-B14F-4D97-AF65-F5344CB8AC3E}">
        <p14:creationId xmlns:p14="http://schemas.microsoft.com/office/powerpoint/2010/main" val="384695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457200" y="152400"/>
            <a:ext cx="8229600" cy="685800"/>
          </a:xfrm>
        </p:spPr>
        <p:txBody>
          <a:bodyPr>
            <a:normAutofit/>
          </a:bodyPr>
          <a:lstStyle/>
          <a:p>
            <a:r>
              <a:rPr lang="en-US" altLang="en-US" sz="3600" dirty="0" smtClean="0">
                <a:ea typeface="ＭＳ Ｐゴシック" pitchFamily="34" charset="-128"/>
              </a:rPr>
              <a:t>British Library, London</a:t>
            </a:r>
          </a:p>
        </p:txBody>
      </p:sp>
      <p:pic>
        <p:nvPicPr>
          <p:cNvPr id="80899" name="Picture 2" descr="C:\Users\callee\Documents\images\20110630-british-library\IMG_08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429" y="2676525"/>
            <a:ext cx="46482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3" descr="C:\Users\callee\Documents\images\20110630-british-library\IMG_08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44958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74</a:t>
            </a:fld>
            <a:endParaRPr lang="en-US"/>
          </a:p>
        </p:txBody>
      </p:sp>
    </p:spTree>
    <p:extLst>
      <p:ext uri="{BB962C8B-B14F-4D97-AF65-F5344CB8AC3E}">
        <p14:creationId xmlns:p14="http://schemas.microsoft.com/office/powerpoint/2010/main" val="20905513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57200" y="381000"/>
            <a:ext cx="8229600" cy="1013298"/>
          </a:xfrm>
        </p:spPr>
        <p:txBody>
          <a:bodyPr>
            <a:noAutofit/>
          </a:bodyPr>
          <a:lstStyle/>
          <a:p>
            <a:r>
              <a:rPr lang="en-US" altLang="en-US" sz="3800" smtClean="0">
                <a:ea typeface="ＭＳ Ｐゴシック" pitchFamily="34" charset="-128"/>
              </a:rPr>
              <a:t>UNC School of Information and Library Science</a:t>
            </a:r>
          </a:p>
        </p:txBody>
      </p:sp>
      <p:pic>
        <p:nvPicPr>
          <p:cNvPr id="81923" name="Picture 2" descr="PANO_20141202_15193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91440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75</a:t>
            </a:fld>
            <a:endParaRPr lang="en-US"/>
          </a:p>
        </p:txBody>
      </p:sp>
    </p:spTree>
    <p:extLst>
      <p:ext uri="{BB962C8B-B14F-4D97-AF65-F5344CB8AC3E}">
        <p14:creationId xmlns:p14="http://schemas.microsoft.com/office/powerpoint/2010/main" val="22452598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396" y="6019800"/>
            <a:ext cx="2983554" cy="768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946" name="Picture 2" descr="Digital Curation Works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217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2"/>
          <p:cNvSpPr txBox="1">
            <a:spLocks noChangeArrowheads="1"/>
          </p:cNvSpPr>
          <p:nvPr/>
        </p:nvSpPr>
        <p:spPr bwMode="auto">
          <a:xfrm>
            <a:off x="45396" y="6126976"/>
            <a:ext cx="92416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b="1" dirty="0">
                <a:solidFill>
                  <a:srgbClr val="000000"/>
                </a:solidFill>
                <a:latin typeface="+mj-lt"/>
              </a:rPr>
              <a:t>Porter Olsen, Building a Digital Curation Workstation with </a:t>
            </a:r>
            <a:r>
              <a:rPr lang="en-US" altLang="en-US" sz="1600" b="1" dirty="0" err="1">
                <a:solidFill>
                  <a:srgbClr val="000000"/>
                </a:solidFill>
                <a:latin typeface="+mj-lt"/>
              </a:rPr>
              <a:t>BitCurator</a:t>
            </a:r>
            <a:r>
              <a:rPr lang="en-US" altLang="en-US" sz="1600" b="1" dirty="0">
                <a:solidFill>
                  <a:srgbClr val="000000"/>
                </a:solidFill>
                <a:latin typeface="+mj-lt"/>
              </a:rPr>
              <a:t> (update)</a:t>
            </a:r>
          </a:p>
          <a:p>
            <a:pPr>
              <a:spcBef>
                <a:spcPct val="0"/>
              </a:spcBef>
              <a:buFontTx/>
              <a:buNone/>
            </a:pPr>
            <a:r>
              <a:rPr lang="en-US" altLang="en-US" sz="1400" dirty="0">
                <a:solidFill>
                  <a:srgbClr val="000000"/>
                </a:solidFill>
                <a:latin typeface="+mj-lt"/>
                <a:hlinkClick r:id="rId3"/>
              </a:rPr>
              <a:t>http://www.bitcurator.net/building-a-digital-curation-workstation-with-bitcurator-update/</a:t>
            </a:r>
            <a:endParaRPr lang="en-US" altLang="en-US" sz="1400" dirty="0">
              <a:solidFill>
                <a:srgbClr val="000000"/>
              </a:solidFill>
              <a:latin typeface="+mj-lt"/>
            </a:endParaRPr>
          </a:p>
        </p:txBody>
      </p:sp>
    </p:spTree>
    <p:extLst>
      <p:ext uri="{BB962C8B-B14F-4D97-AF65-F5344CB8AC3E}">
        <p14:creationId xmlns:p14="http://schemas.microsoft.com/office/powerpoint/2010/main" val="38781084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18782" y="191869"/>
            <a:ext cx="4844018" cy="646331"/>
          </a:xfrm>
          <a:prstGeom prst="rect">
            <a:avLst/>
          </a:prstGeom>
          <a:noFill/>
        </p:spPr>
        <p:txBody>
          <a:bodyPr wrap="none" rtlCol="0">
            <a:spAutoFit/>
          </a:bodyPr>
          <a:lstStyle/>
          <a:p>
            <a:r>
              <a:rPr lang="en-US" b="1" dirty="0"/>
              <a:t>Outfitting a Born-Digital Archives Program</a:t>
            </a:r>
          </a:p>
          <a:p>
            <a:r>
              <a:rPr lang="en-US"/>
              <a:t>Ben Goldman, Penn State University</a:t>
            </a:r>
            <a:endParaRPr lang="en-US" dirty="0"/>
          </a:p>
        </p:txBody>
      </p:sp>
      <p:sp>
        <p:nvSpPr>
          <p:cNvPr id="3" name="TextBox 2"/>
          <p:cNvSpPr txBox="1"/>
          <p:nvPr/>
        </p:nvSpPr>
        <p:spPr>
          <a:xfrm>
            <a:off x="1989667" y="5994400"/>
            <a:ext cx="6070893" cy="369332"/>
          </a:xfrm>
          <a:prstGeom prst="rect">
            <a:avLst/>
          </a:prstGeom>
          <a:noFill/>
        </p:spPr>
        <p:txBody>
          <a:bodyPr wrap="none" rtlCol="0">
            <a:spAutoFit/>
          </a:bodyPr>
          <a:lstStyle/>
          <a:p>
            <a:r>
              <a:rPr lang="en-US" dirty="0">
                <a:hlinkClick r:id="rId2"/>
              </a:rPr>
              <a:t>http://practicaltechnologyforarchives.org/issue2_goldman/</a:t>
            </a:r>
            <a:endParaRPr lang="en-US" dirty="0"/>
          </a:p>
        </p:txBody>
      </p:sp>
      <p:pic>
        <p:nvPicPr>
          <p:cNvPr id="1026" name="Picture 2" descr="https://practicaltechnologyforarchives.files.wordpress.com/2014/05/pta11_fot68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971550"/>
            <a:ext cx="8562975"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1951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
          <p:cNvSpPr>
            <a:spLocks noGrp="1"/>
          </p:cNvSpPr>
          <p:nvPr>
            <p:ph idx="1"/>
          </p:nvPr>
        </p:nvSpPr>
        <p:spPr>
          <a:xfrm>
            <a:off x="228600" y="2438399"/>
            <a:ext cx="8610600" cy="3333345"/>
          </a:xfrm>
        </p:spPr>
        <p:txBody>
          <a:bodyPr>
            <a:normAutofit/>
          </a:bodyPr>
          <a:lstStyle/>
          <a:p>
            <a:pPr eaLnBrk="1" hangingPunct="1">
              <a:lnSpc>
                <a:spcPct val="120000"/>
              </a:lnSpc>
            </a:pPr>
            <a:r>
              <a:rPr lang="en-US" altLang="en-US" sz="2800" smtClean="0">
                <a:latin typeface="Arial" panose="020B0604020202020204" pitchFamily="34" charset="0"/>
                <a:cs typeface="Arial" panose="020B0604020202020204" pitchFamily="34" charset="0"/>
              </a:rPr>
              <a:t>Funded by Andrew W. Mellon Foundation</a:t>
            </a:r>
          </a:p>
          <a:p>
            <a:pPr lvl="1" eaLnBrk="1" hangingPunct="1">
              <a:lnSpc>
                <a:spcPct val="120000"/>
              </a:lnSpc>
            </a:pPr>
            <a:r>
              <a:rPr lang="en-US" altLang="en-US" smtClean="0">
                <a:latin typeface="Arial" panose="020B0604020202020204" pitchFamily="34" charset="0"/>
                <a:cs typeface="Arial" panose="020B0604020202020204" pitchFamily="34" charset="0"/>
              </a:rPr>
              <a:t>Phase 1: October 1, 2011 – September 30, 2013</a:t>
            </a:r>
          </a:p>
          <a:p>
            <a:pPr lvl="1" eaLnBrk="1" hangingPunct="1">
              <a:lnSpc>
                <a:spcPct val="120000"/>
              </a:lnSpc>
            </a:pPr>
            <a:r>
              <a:rPr lang="en-US" altLang="en-US" smtClean="0">
                <a:latin typeface="Arial" panose="020B0604020202020204" pitchFamily="34" charset="0"/>
                <a:cs typeface="Arial" panose="020B0604020202020204" pitchFamily="34" charset="0"/>
              </a:rPr>
              <a:t>Phase 2 – October 1, 2013 – September 30, 2014</a:t>
            </a:r>
          </a:p>
          <a:p>
            <a:pPr eaLnBrk="1" hangingPunct="1">
              <a:lnSpc>
                <a:spcPct val="120000"/>
              </a:lnSpc>
            </a:pPr>
            <a:r>
              <a:rPr lang="en-US" altLang="en-US" sz="2800" smtClean="0">
                <a:latin typeface="Arial" panose="020B0604020202020204" pitchFamily="34" charset="0"/>
                <a:cs typeface="Arial" panose="020B0604020202020204" pitchFamily="34" charset="0"/>
              </a:rPr>
              <a:t>Partners: School of Information and Library Science (SILS) at UNC and Maryland Institute for Technology in the Humanities (MITH)</a:t>
            </a:r>
          </a:p>
        </p:txBody>
      </p:sp>
      <p:pic>
        <p:nvPicPr>
          <p:cNvPr id="83971" name="Picture 15" descr="C:\Users\callee\Documents\subversion-unc\bitcurator\logos\UpdatedLogos\FinalBitCuratorLogo-NoTex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00075"/>
            <a:ext cx="66484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78</a:t>
            </a:fld>
            <a:endParaRPr lang="en-US"/>
          </a:p>
        </p:txBody>
      </p:sp>
    </p:spTree>
    <p:extLst>
      <p:ext uri="{BB962C8B-B14F-4D97-AF65-F5344CB8AC3E}">
        <p14:creationId xmlns:p14="http://schemas.microsoft.com/office/powerpoint/2010/main" val="24365053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altLang="en-US" smtClean="0"/>
              <a:t>BitCurator Goals</a:t>
            </a:r>
          </a:p>
        </p:txBody>
      </p:sp>
      <p:sp>
        <p:nvSpPr>
          <p:cNvPr id="87043" name="Content Placeholder 2"/>
          <p:cNvSpPr>
            <a:spLocks noGrp="1"/>
          </p:cNvSpPr>
          <p:nvPr>
            <p:ph idx="1"/>
          </p:nvPr>
        </p:nvSpPr>
        <p:spPr>
          <a:xfrm>
            <a:off x="628650" y="1549940"/>
            <a:ext cx="7886700" cy="4627023"/>
          </a:xfrm>
        </p:spPr>
        <p:txBody>
          <a:bodyPr>
            <a:normAutofit lnSpcReduction="10000"/>
          </a:bodyPr>
          <a:lstStyle/>
          <a:p>
            <a:pPr>
              <a:lnSpc>
                <a:spcPct val="100000"/>
              </a:lnSpc>
            </a:pPr>
            <a:r>
              <a:rPr lang="en-US" altLang="en-US" dirty="0" smtClean="0"/>
              <a:t>Develop a system for collecting professionals that incorporates the functionality of open-source digital forensics tools</a:t>
            </a:r>
          </a:p>
          <a:p>
            <a:pPr>
              <a:lnSpc>
                <a:spcPct val="100000"/>
              </a:lnSpc>
            </a:pPr>
            <a:r>
              <a:rPr lang="en-US" altLang="en-US" dirty="0" smtClean="0"/>
              <a:t>Address two fundamental needs not usually addressed by the digital forensics industry:</a:t>
            </a:r>
          </a:p>
          <a:p>
            <a:pPr lvl="1">
              <a:lnSpc>
                <a:spcPct val="100000"/>
              </a:lnSpc>
            </a:pPr>
            <a:r>
              <a:rPr lang="en-US" altLang="en-US" dirty="0" smtClean="0"/>
              <a:t>incorporation into the workflow of archives/library ingest and collection management environments</a:t>
            </a:r>
          </a:p>
          <a:p>
            <a:pPr lvl="1">
              <a:lnSpc>
                <a:spcPct val="100000"/>
              </a:lnSpc>
            </a:pPr>
            <a:r>
              <a:rPr lang="en-US" altLang="en-US" dirty="0" smtClean="0"/>
              <a:t>provision of public access to the data</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79</a:t>
            </a:fld>
            <a:endParaRPr lang="en-US"/>
          </a:p>
        </p:txBody>
      </p:sp>
    </p:spTree>
    <p:extLst>
      <p:ext uri="{BB962C8B-B14F-4D97-AF65-F5344CB8AC3E}">
        <p14:creationId xmlns:p14="http://schemas.microsoft.com/office/powerpoint/2010/main" val="1207754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4306" y="5972783"/>
            <a:ext cx="2944644" cy="810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890240597"/>
              </p:ext>
            </p:extLst>
          </p:nvPr>
        </p:nvGraphicFramePr>
        <p:xfrm>
          <a:off x="228600" y="762000"/>
          <a:ext cx="8763000" cy="5900737"/>
        </p:xfrm>
        <a:graphic>
          <a:graphicData uri="http://schemas.openxmlformats.org/drawingml/2006/table">
            <a:tbl>
              <a:tblPr/>
              <a:tblGrid>
                <a:gridCol w="776288"/>
                <a:gridCol w="2652712"/>
                <a:gridCol w="5334000"/>
              </a:tblGrid>
              <a:tr h="280949">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mj-lt"/>
                          <a:cs typeface="Arial" panose="020B0604020202020204" pitchFamily="34" charset="0"/>
                        </a:rPr>
                        <a:t>Level</a:t>
                      </a:r>
                      <a:endParaRPr kumimoji="0" lang="en-US" altLang="en-US" sz="1400" b="0" i="0" u="none" strike="noStrike" cap="none" normalizeH="0" baseline="0" dirty="0" smtClean="0">
                        <a:ln>
                          <a:noFill/>
                        </a:ln>
                        <a:solidFill>
                          <a:schemeClr val="tx1"/>
                        </a:solidFill>
                        <a:effectLst/>
                        <a:latin typeface="+mj-lt"/>
                        <a:cs typeface="Arial" panose="020B0604020202020204" pitchFamily="34" charset="0"/>
                      </a:endParaRPr>
                    </a:p>
                  </a:txBody>
                  <a:tcPr marL="51632" marR="51632"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mj-lt"/>
                          <a:cs typeface="Arial" panose="020B0604020202020204" pitchFamily="34" charset="0"/>
                        </a:rPr>
                        <a:t>Label</a:t>
                      </a:r>
                      <a:endParaRPr kumimoji="0" lang="en-US" altLang="en-US" sz="1400" b="0" i="0" u="none" strike="noStrike" cap="none" normalizeH="0" baseline="0" smtClean="0">
                        <a:ln>
                          <a:noFill/>
                        </a:ln>
                        <a:solidFill>
                          <a:schemeClr val="tx1"/>
                        </a:solidFill>
                        <a:effectLst/>
                        <a:latin typeface="+mj-lt"/>
                        <a:cs typeface="Arial" panose="020B0604020202020204" pitchFamily="34" charset="0"/>
                      </a:endParaRPr>
                    </a:p>
                  </a:txBody>
                  <a:tcPr marL="51632" marR="51632"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mj-lt"/>
                          <a:cs typeface="Arial" panose="020B0604020202020204" pitchFamily="34" charset="0"/>
                        </a:rPr>
                        <a:t>Explanation</a:t>
                      </a:r>
                      <a:endParaRPr kumimoji="0" lang="en-US" altLang="en-US" sz="1400" b="0" i="0" u="none" strike="noStrike" cap="none" normalizeH="0" baseline="0" smtClean="0">
                        <a:ln>
                          <a:noFill/>
                        </a:ln>
                        <a:solidFill>
                          <a:schemeClr val="tx1"/>
                        </a:solidFill>
                        <a:effectLst/>
                        <a:latin typeface="+mj-lt"/>
                        <a:cs typeface="Arial" panose="020B0604020202020204" pitchFamily="34" charset="0"/>
                      </a:endParaRPr>
                    </a:p>
                  </a:txBody>
                  <a:tcPr marL="51632" marR="51632"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0802">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8</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Aggregation of objects</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Set of objects that form an aggregation that is meaningful encountered as an entity</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142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7</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Object or package</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Object composed of multiple files, each of which could also be encountered as individual files</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49">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6</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In-application rendering</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As rendered and encountered within a specific application</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02">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5</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File through filesystem</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Files encountered as discrete set of items with associate paths and file names</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02">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4</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File as “raw” bitstream</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dirty="0" err="1" smtClean="0">
                          <a:ln>
                            <a:noFill/>
                          </a:ln>
                          <a:solidFill>
                            <a:schemeClr val="tx1"/>
                          </a:solidFill>
                          <a:effectLst/>
                          <a:latin typeface="+mj-lt"/>
                          <a:cs typeface="Arial" panose="020B0604020202020204" pitchFamily="34" charset="0"/>
                        </a:rPr>
                        <a:t>Bitstream</a:t>
                      </a: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 encountered as a continuous series of binary values</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49">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3</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Sub-file data structure</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Discrete “chunk” of data that is part of a larger file</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257">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2</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Bitstream through I/O equipment</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Series of 1s and 0s as accessed from the storage media using input/output hardware and software (e.g. controllers, drivers, ports, connectors)</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020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1</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Raw signal stream through I/O equipment</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Stream of magnetic flux transitions or other analog electronic output read from the drive without yet interpreting the signal stream as a set of discrete values (i.e. not treated as a digital </a:t>
                      </a:r>
                      <a:r>
                        <a:rPr kumimoji="0" lang="en-US" altLang="en-US" sz="1400" b="0" i="0" u="none" strike="noStrike" cap="none" normalizeH="0" baseline="0" dirty="0" err="1" smtClean="0">
                          <a:ln>
                            <a:noFill/>
                          </a:ln>
                          <a:solidFill>
                            <a:schemeClr val="tx1"/>
                          </a:solidFill>
                          <a:effectLst/>
                          <a:latin typeface="+mj-lt"/>
                          <a:cs typeface="Arial" panose="020B0604020202020204" pitchFamily="34" charset="0"/>
                        </a:rPr>
                        <a:t>bitstream</a:t>
                      </a: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 that can be directly read by the host computer)</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02">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smtClean="0">
                          <a:ln>
                            <a:noFill/>
                          </a:ln>
                          <a:solidFill>
                            <a:schemeClr val="tx1"/>
                          </a:solidFill>
                          <a:effectLst/>
                          <a:latin typeface="+mj-lt"/>
                          <a:cs typeface="Arial" panose="020B0604020202020204" pitchFamily="34" charset="0"/>
                        </a:rPr>
                        <a:t>0</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 </a:t>
                      </a:r>
                      <a:r>
                        <a:rPr kumimoji="0" lang="en-US" altLang="en-US" sz="1400" b="0" i="0" u="none" strike="noStrike" cap="none" normalizeH="0" baseline="0" dirty="0" err="1" smtClean="0">
                          <a:ln>
                            <a:noFill/>
                          </a:ln>
                          <a:solidFill>
                            <a:schemeClr val="tx1"/>
                          </a:solidFill>
                          <a:effectLst/>
                          <a:latin typeface="+mj-lt"/>
                          <a:cs typeface="Arial" panose="020B0604020202020204" pitchFamily="34" charset="0"/>
                        </a:rPr>
                        <a:t>Bitstream</a:t>
                      </a: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 on physical medium</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Physical properties of the storage medium that  are interpreted as </a:t>
                      </a:r>
                      <a:r>
                        <a:rPr kumimoji="0" lang="en-US" altLang="en-US" sz="1400" b="0" i="0" u="none" strike="noStrike" cap="none" normalizeH="0" baseline="0" dirty="0" err="1" smtClean="0">
                          <a:ln>
                            <a:noFill/>
                          </a:ln>
                          <a:solidFill>
                            <a:schemeClr val="tx1"/>
                          </a:solidFill>
                          <a:effectLst/>
                          <a:latin typeface="+mj-lt"/>
                          <a:cs typeface="Arial" panose="020B0604020202020204" pitchFamily="34" charset="0"/>
                        </a:rPr>
                        <a:t>bitstreams</a:t>
                      </a:r>
                      <a:r>
                        <a:rPr kumimoji="0" lang="en-US" altLang="en-US" sz="1400" b="0" i="0" u="none" strike="noStrike" cap="none" normalizeH="0" baseline="0" dirty="0" smtClean="0">
                          <a:ln>
                            <a:noFill/>
                          </a:ln>
                          <a:solidFill>
                            <a:schemeClr val="tx1"/>
                          </a:solidFill>
                          <a:effectLst/>
                          <a:latin typeface="+mj-lt"/>
                          <a:cs typeface="Arial" panose="020B0604020202020204" pitchFamily="34" charset="0"/>
                        </a:rPr>
                        <a:t> at Level 1</a:t>
                      </a:r>
                    </a:p>
                  </a:txBody>
                  <a:tcPr marL="51632" marR="5163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287" name="TextBox 3"/>
          <p:cNvSpPr txBox="1">
            <a:spLocks noChangeArrowheads="1"/>
          </p:cNvSpPr>
          <p:nvPr/>
        </p:nvSpPr>
        <p:spPr bwMode="auto">
          <a:xfrm>
            <a:off x="145915" y="59987"/>
            <a:ext cx="87145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dirty="0">
                <a:latin typeface="+mj-lt"/>
              </a:rPr>
              <a:t>Digital Resources - Levels of Representation</a:t>
            </a:r>
          </a:p>
        </p:txBody>
      </p:sp>
    </p:spTree>
    <p:extLst>
      <p:ext uri="{BB962C8B-B14F-4D97-AF65-F5344CB8AC3E}">
        <p14:creationId xmlns:p14="http://schemas.microsoft.com/office/powerpoint/2010/main" val="10175869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CustomShape 1"/>
          <p:cNvSpPr/>
          <p:nvPr/>
        </p:nvSpPr>
        <p:spPr>
          <a:xfrm>
            <a:off x="2133601" y="5921540"/>
            <a:ext cx="7715554" cy="365092"/>
          </a:xfrm>
          <a:noFill/>
          <a:ln>
            <a:noFill/>
          </a:ln>
        </p:spPr>
        <p:style>
          <a:lnRef idx="0">
            <a:scrgbClr r="0" g="0" b="0"/>
          </a:lnRef>
          <a:fillRef idx="0">
            <a:scrgbClr r="0" g="0" b="0"/>
          </a:fillRef>
          <a:effectRef idx="0">
            <a:scrgbClr r="0" g="0" b="0"/>
          </a:effectRef>
          <a:fontRef idx="minor"/>
        </p:style>
        <p:txBody>
          <a:bodyPr wrap="none" lIns="90000" tIns="46800" rIns="90000" bIns="468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1200" dirty="0" smtClean="0">
                <a:solidFill>
                  <a:srgbClr val="000000"/>
                </a:solidFill>
                <a:latin typeface="+mj-lt"/>
                <a:ea typeface="DejaVu Sans"/>
                <a:cs typeface="DejaVu Sans"/>
              </a:rPr>
              <a:t>http://www.bitcurator.net/wp-content/uploads/2014/11/code-to-community.pdf</a:t>
            </a:r>
            <a:endParaRPr lang="en-US" altLang="en-US" sz="1200" dirty="0" smtClean="0">
              <a:latin typeface="+mj-lt"/>
            </a:endParaRPr>
          </a:p>
        </p:txBody>
      </p:sp>
      <p:pic>
        <p:nvPicPr>
          <p:cNvPr id="890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52400"/>
            <a:ext cx="4442298" cy="576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80</a:t>
            </a:fld>
            <a:endParaRPr lang="en-US"/>
          </a:p>
        </p:txBody>
      </p:sp>
    </p:spTree>
    <p:extLst>
      <p:ext uri="{BB962C8B-B14F-4D97-AF65-F5344CB8AC3E}">
        <p14:creationId xmlns:p14="http://schemas.microsoft.com/office/powerpoint/2010/main" val="2868349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457200" y="76200"/>
            <a:ext cx="8229600" cy="1143000"/>
          </a:xfrm>
        </p:spPr>
        <p:txBody>
          <a:bodyPr/>
          <a:lstStyle/>
          <a:p>
            <a:r>
              <a:rPr lang="en-US" altLang="en-US" smtClean="0"/>
              <a:t>BitCurator Environment*</a:t>
            </a:r>
          </a:p>
        </p:txBody>
      </p:sp>
      <p:sp>
        <p:nvSpPr>
          <p:cNvPr id="90115" name="Content Placeholder 2"/>
          <p:cNvSpPr>
            <a:spLocks noGrp="1"/>
          </p:cNvSpPr>
          <p:nvPr>
            <p:ph idx="1"/>
          </p:nvPr>
        </p:nvSpPr>
        <p:spPr>
          <a:xfrm>
            <a:off x="457200" y="1112838"/>
            <a:ext cx="8305800" cy="4525962"/>
          </a:xfrm>
        </p:spPr>
        <p:txBody>
          <a:bodyPr>
            <a:normAutofit fontScale="92500" lnSpcReduction="10000"/>
          </a:bodyPr>
          <a:lstStyle/>
          <a:p>
            <a:r>
              <a:rPr lang="en-US" altLang="en-US" sz="2800" dirty="0" smtClean="0"/>
              <a:t>Bundles, integrates and extends functionality (primarily data capture and reporting) of open source software:  </a:t>
            </a:r>
            <a:r>
              <a:rPr lang="en-US" altLang="en-US" sz="2800" dirty="0" err="1" smtClean="0"/>
              <a:t>fiwalk</a:t>
            </a:r>
            <a:r>
              <a:rPr lang="en-US" altLang="en-US" sz="2800" dirty="0" smtClean="0"/>
              <a:t>, bulk extractor, </a:t>
            </a:r>
            <a:r>
              <a:rPr lang="en-US" altLang="en-US" sz="2800" dirty="0" err="1" smtClean="0"/>
              <a:t>Guymager</a:t>
            </a:r>
            <a:r>
              <a:rPr lang="en-US" altLang="en-US" sz="2800" dirty="0" smtClean="0"/>
              <a:t>, The Sleuth Kit, </a:t>
            </a:r>
            <a:r>
              <a:rPr lang="en-US" altLang="en-US" sz="2800" dirty="0" err="1" smtClean="0"/>
              <a:t>sdhash</a:t>
            </a:r>
            <a:r>
              <a:rPr lang="en-US" altLang="en-US" sz="2800" dirty="0" smtClean="0"/>
              <a:t> and others</a:t>
            </a:r>
          </a:p>
          <a:p>
            <a:r>
              <a:rPr lang="en-US" altLang="en-US" sz="2800" dirty="0" smtClean="0"/>
              <a:t>Can be run as:</a:t>
            </a:r>
          </a:p>
          <a:p>
            <a:pPr lvl="1">
              <a:lnSpc>
                <a:spcPct val="110000"/>
              </a:lnSpc>
            </a:pPr>
            <a:r>
              <a:rPr lang="en-US" altLang="en-US" sz="2400" dirty="0" smtClean="0"/>
              <a:t>Self-contained environment (based on Ubuntu Linux) running directly on a computer (download installation ISO)</a:t>
            </a:r>
          </a:p>
          <a:p>
            <a:pPr lvl="1"/>
            <a:r>
              <a:rPr lang="en-US" altLang="en-US" sz="2400" dirty="0" smtClean="0"/>
              <a:t>Self-contained Linux environment in a virtual machine using e.g. Virtual Box or VMWare</a:t>
            </a:r>
          </a:p>
          <a:p>
            <a:pPr lvl="1"/>
            <a:r>
              <a:rPr lang="en-US" altLang="en-US" sz="2400" dirty="0" smtClean="0"/>
              <a:t>As individual components run directly in your own Linux environment or (whenever possible) Windows environment</a:t>
            </a:r>
          </a:p>
        </p:txBody>
      </p:sp>
      <p:sp>
        <p:nvSpPr>
          <p:cNvPr id="90116" name="TextBox 1"/>
          <p:cNvSpPr txBox="1">
            <a:spLocks noChangeArrowheads="1"/>
          </p:cNvSpPr>
          <p:nvPr/>
        </p:nvSpPr>
        <p:spPr bwMode="auto">
          <a:xfrm>
            <a:off x="354621" y="5529500"/>
            <a:ext cx="7904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*To read about and download the environment, see: http://wiki.bitcurator.net/</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81</a:t>
            </a:fld>
            <a:endParaRPr lang="en-US"/>
          </a:p>
        </p:txBody>
      </p:sp>
    </p:spTree>
    <p:extLst>
      <p:ext uri="{BB962C8B-B14F-4D97-AF65-F5344CB8AC3E}">
        <p14:creationId xmlns:p14="http://schemas.microsoft.com/office/powerpoint/2010/main" val="21291683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6464" y="5305160"/>
            <a:ext cx="7571377" cy="1325563"/>
          </a:xfrm>
        </p:spPr>
        <p:txBody>
          <a:bodyPr>
            <a:noAutofit/>
          </a:bodyPr>
          <a:lstStyle/>
          <a:p>
            <a:r>
              <a:rPr lang="en-US" sz="1200" dirty="0" smtClean="0"/>
              <a:t>“Open </a:t>
            </a:r>
            <a:r>
              <a:rPr lang="en-US" sz="1200" dirty="0"/>
              <a:t>Source Tools for </a:t>
            </a:r>
            <a:r>
              <a:rPr lang="en-US" sz="1200" dirty="0" smtClean="0"/>
              <a:t>Records Management,” NARA/OMB M-12-18</a:t>
            </a:r>
            <a:r>
              <a:rPr lang="en-US" sz="1200" dirty="0"/>
              <a:t>, Managing Government Records </a:t>
            </a:r>
            <a:r>
              <a:rPr lang="en-US" sz="1200" dirty="0" smtClean="0"/>
              <a:t>Directive Reporting </a:t>
            </a:r>
            <a:r>
              <a:rPr lang="en-US" sz="1200" dirty="0"/>
              <a:t>on Requirement </a:t>
            </a:r>
            <a:r>
              <a:rPr lang="en-US" sz="1200" dirty="0" smtClean="0"/>
              <a:t>A3.2, National </a:t>
            </a:r>
            <a:r>
              <a:rPr lang="en-US" sz="1200" dirty="0"/>
              <a:t>Archives and Records </a:t>
            </a:r>
            <a:r>
              <a:rPr lang="en-US" sz="1200" dirty="0" smtClean="0"/>
              <a:t>Administration, March 18, 2015.</a:t>
            </a:r>
            <a:endParaRPr lang="en-US" sz="1200" dirty="0"/>
          </a:p>
        </p:txBody>
      </p:sp>
      <p:sp>
        <p:nvSpPr>
          <p:cNvPr id="3" name="Footer Placeholder 2"/>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4" name="Slide Number Placeholder 3"/>
          <p:cNvSpPr>
            <a:spLocks noGrp="1"/>
          </p:cNvSpPr>
          <p:nvPr>
            <p:ph type="sldNum" sz="quarter" idx="12"/>
          </p:nvPr>
        </p:nvSpPr>
        <p:spPr/>
        <p:txBody>
          <a:bodyPr/>
          <a:lstStyle/>
          <a:p>
            <a:fld id="{91D11958-1960-4AC3-B3FE-C8FF6A01984A}" type="slidenum">
              <a:rPr lang="en-US" smtClean="0"/>
              <a:t>82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24" y="102247"/>
            <a:ext cx="8616339" cy="5519619"/>
          </a:xfrm>
          <a:prstGeom prst="rect">
            <a:avLst/>
          </a:prstGeom>
        </p:spPr>
      </p:pic>
    </p:spTree>
    <p:extLst>
      <p:ext uri="{BB962C8B-B14F-4D97-AF65-F5344CB8AC3E}">
        <p14:creationId xmlns:p14="http://schemas.microsoft.com/office/powerpoint/2010/main" val="12582003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304800" y="76200"/>
            <a:ext cx="8458200" cy="944563"/>
          </a:xfrm>
        </p:spPr>
        <p:txBody>
          <a:bodyPr anchor="t"/>
          <a:lstStyle/>
          <a:p>
            <a:r>
              <a:rPr lang="en-US" altLang="en-US" sz="1800" dirty="0" smtClean="0"/>
              <a:t>Most of the tasks we cover in this class are explained in the Quick Start Guide. The most recent version always available at: </a:t>
            </a:r>
            <a:r>
              <a:rPr lang="en-US" altLang="en-US" sz="1800" dirty="0" smtClean="0">
                <a:hlinkClick r:id="rId2"/>
              </a:rPr>
              <a:t>http://wiki.bitcurator.net/</a:t>
            </a:r>
            <a:endParaRPr lang="en-US" altLang="en-US" sz="1800" dirty="0" smtClean="0"/>
          </a:p>
        </p:txBody>
      </p:sp>
      <p:pic>
        <p:nvPicPr>
          <p:cNvPr id="9113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4154" y="1020763"/>
            <a:ext cx="6601838" cy="49691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83</a:t>
            </a:fld>
            <a:endParaRPr lang="en-US"/>
          </a:p>
        </p:txBody>
      </p:sp>
    </p:spTree>
    <p:extLst>
      <p:ext uri="{BB962C8B-B14F-4D97-AF65-F5344CB8AC3E}">
        <p14:creationId xmlns:p14="http://schemas.microsoft.com/office/powerpoint/2010/main" val="1611648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457200" y="76200"/>
            <a:ext cx="8229600" cy="1143000"/>
          </a:xfrm>
        </p:spPr>
        <p:txBody>
          <a:bodyPr/>
          <a:lstStyle/>
          <a:p>
            <a:r>
              <a:rPr lang="en-US" altLang="en-US" sz="3800" smtClean="0"/>
              <a:t>BitCurator Consortium</a:t>
            </a:r>
          </a:p>
        </p:txBody>
      </p:sp>
      <p:sp>
        <p:nvSpPr>
          <p:cNvPr id="92163" name="Content Placeholder 2"/>
          <p:cNvSpPr>
            <a:spLocks noGrp="1"/>
          </p:cNvSpPr>
          <p:nvPr>
            <p:ph idx="1"/>
          </p:nvPr>
        </p:nvSpPr>
        <p:spPr>
          <a:xfrm>
            <a:off x="381000" y="1219200"/>
            <a:ext cx="8229600" cy="4525963"/>
          </a:xfrm>
        </p:spPr>
        <p:txBody>
          <a:bodyPr>
            <a:normAutofit fontScale="92500" lnSpcReduction="10000"/>
          </a:bodyPr>
          <a:lstStyle/>
          <a:p>
            <a:pPr>
              <a:lnSpc>
                <a:spcPct val="100000"/>
              </a:lnSpc>
            </a:pPr>
            <a:r>
              <a:rPr lang="en-US" altLang="en-US" sz="2800" dirty="0" smtClean="0"/>
              <a:t>Continuing home for hosting, stewardship and support of </a:t>
            </a:r>
            <a:r>
              <a:rPr lang="en-US" altLang="en-US" sz="2800" dirty="0" err="1" smtClean="0"/>
              <a:t>BitCurator</a:t>
            </a:r>
            <a:r>
              <a:rPr lang="en-US" altLang="en-US" sz="2800" dirty="0" smtClean="0"/>
              <a:t> (and </a:t>
            </a:r>
            <a:r>
              <a:rPr lang="en-US" altLang="en-US" sz="2800" dirty="0" err="1" smtClean="0"/>
              <a:t>BitCurator</a:t>
            </a:r>
            <a:r>
              <a:rPr lang="en-US" altLang="en-US" sz="2800" dirty="0" smtClean="0"/>
              <a:t> Access) tools and associated user engagement</a:t>
            </a:r>
          </a:p>
          <a:p>
            <a:pPr>
              <a:lnSpc>
                <a:spcPct val="100000"/>
              </a:lnSpc>
            </a:pPr>
            <a:r>
              <a:rPr lang="en-US" altLang="en-US" sz="2800" dirty="0" smtClean="0"/>
              <a:t>Administrative home: </a:t>
            </a:r>
            <a:r>
              <a:rPr lang="en-US" altLang="en-US" sz="2800" dirty="0" err="1" smtClean="0"/>
              <a:t>Educopia</a:t>
            </a:r>
            <a:r>
              <a:rPr lang="en-US" altLang="en-US" sz="2800" dirty="0" smtClean="0"/>
              <a:t> Institute</a:t>
            </a:r>
          </a:p>
          <a:p>
            <a:pPr>
              <a:lnSpc>
                <a:spcPct val="100000"/>
              </a:lnSpc>
            </a:pPr>
            <a:r>
              <a:rPr lang="en-US" altLang="en-US" sz="2800" dirty="0" smtClean="0"/>
              <a:t>Funding based on membership dues</a:t>
            </a:r>
          </a:p>
          <a:p>
            <a:pPr>
              <a:lnSpc>
                <a:spcPct val="100000"/>
              </a:lnSpc>
            </a:pPr>
            <a:r>
              <a:rPr lang="en-US" altLang="en-US" sz="2800" dirty="0" smtClean="0"/>
              <a:t>Institutions as members, with two categories of membership: Charter and General</a:t>
            </a:r>
          </a:p>
          <a:p>
            <a:pPr>
              <a:lnSpc>
                <a:spcPct val="100000"/>
              </a:lnSpc>
            </a:pPr>
            <a:r>
              <a:rPr lang="en-US" altLang="en-US" sz="2800" dirty="0" smtClean="0"/>
              <a:t>The most important member benefit is assurance that the </a:t>
            </a:r>
            <a:r>
              <a:rPr lang="en-US" altLang="en-US" sz="2800" dirty="0" err="1" smtClean="0"/>
              <a:t>BitCurator</a:t>
            </a:r>
            <a:r>
              <a:rPr lang="en-US" altLang="en-US" sz="2800" dirty="0" smtClean="0"/>
              <a:t> software will persist in future years</a:t>
            </a:r>
          </a:p>
        </p:txBody>
      </p:sp>
      <p:sp>
        <p:nvSpPr>
          <p:cNvPr id="92164" name="TextBox 1"/>
          <p:cNvSpPr txBox="1">
            <a:spLocks noChangeArrowheads="1"/>
          </p:cNvSpPr>
          <p:nvPr/>
        </p:nvSpPr>
        <p:spPr bwMode="auto">
          <a:xfrm>
            <a:off x="2028217" y="5560497"/>
            <a:ext cx="59410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latin typeface="+mj-lt"/>
                <a:hlinkClick r:id="rId2"/>
              </a:rPr>
              <a:t>http://www.bitcurator.net/bitcurator-consortium/</a:t>
            </a:r>
            <a:endParaRPr lang="en-US" altLang="en-US" sz="1800" i="1" dirty="0">
              <a:latin typeface="+mj-lt"/>
            </a:endParaRPr>
          </a:p>
        </p:txBody>
      </p:sp>
      <p:sp>
        <p:nvSpPr>
          <p:cNvPr id="2" name="Footer Placeholder 1"/>
          <p:cNvSpPr>
            <a:spLocks noGrp="1"/>
          </p:cNvSpPr>
          <p:nvPr>
            <p:ph type="ftr" sz="quarter" idx="11"/>
          </p:nvPr>
        </p:nvSpPr>
        <p:spPr/>
        <p:txBody>
          <a:bodyPr/>
          <a:lstStyle/>
          <a:p>
            <a:r>
              <a:rPr lang="en-US" dirty="0" smtClean="0"/>
              <a:t>Cal Lee &amp; Kam Woods - Using Digital Forensics Tools and Methods for Data Curation</a:t>
            </a:r>
            <a:endParaRPr lang="en-US" dirty="0"/>
          </a:p>
        </p:txBody>
      </p:sp>
      <p:sp>
        <p:nvSpPr>
          <p:cNvPr id="3" name="Slide Number Placeholder 2"/>
          <p:cNvSpPr>
            <a:spLocks noGrp="1"/>
          </p:cNvSpPr>
          <p:nvPr>
            <p:ph type="sldNum" sz="quarter" idx="12"/>
          </p:nvPr>
        </p:nvSpPr>
        <p:spPr/>
        <p:txBody>
          <a:bodyPr/>
          <a:lstStyle/>
          <a:p>
            <a:fld id="{91D11958-1960-4AC3-B3FE-C8FF6A01984A}" type="slidenum">
              <a:rPr lang="en-US" smtClean="0"/>
              <a:t>84</a:t>
            </a:fld>
            <a:endParaRPr lang="en-US"/>
          </a:p>
        </p:txBody>
      </p:sp>
    </p:spTree>
    <p:extLst>
      <p:ext uri="{BB962C8B-B14F-4D97-AF65-F5344CB8AC3E}">
        <p14:creationId xmlns:p14="http://schemas.microsoft.com/office/powerpoint/2010/main" val="30318865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8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58" y="20638"/>
            <a:ext cx="8115300" cy="683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67331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95" y="478275"/>
            <a:ext cx="5729288"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94211" name="TextBox 2"/>
          <p:cNvSpPr txBox="1">
            <a:spLocks noChangeArrowheads="1"/>
          </p:cNvSpPr>
          <p:nvPr/>
        </p:nvSpPr>
        <p:spPr bwMode="auto">
          <a:xfrm>
            <a:off x="197795" y="108943"/>
            <a:ext cx="42182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err="1">
                <a:latin typeface="+mj-lt"/>
              </a:rPr>
              <a:t>BitCurator</a:t>
            </a:r>
            <a:r>
              <a:rPr lang="en-US" altLang="en-US" sz="2000" dirty="0">
                <a:latin typeface="+mj-lt"/>
              </a:rPr>
              <a:t>-Supported Workflow</a:t>
            </a:r>
          </a:p>
        </p:txBody>
      </p:sp>
      <p:sp>
        <p:nvSpPr>
          <p:cNvPr id="94212" name="TextBox 3"/>
          <p:cNvSpPr txBox="1">
            <a:spLocks noChangeArrowheads="1"/>
          </p:cNvSpPr>
          <p:nvPr/>
        </p:nvSpPr>
        <p:spPr bwMode="auto">
          <a:xfrm>
            <a:off x="6175735" y="6274238"/>
            <a:ext cx="2633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See: http://</a:t>
            </a:r>
            <a:r>
              <a:rPr lang="en-US" altLang="en-US" sz="1800" dirty="0" err="1">
                <a:latin typeface="Arial" panose="020B0604020202020204" pitchFamily="34" charset="0"/>
              </a:rPr>
              <a:t>bitcurator.net</a:t>
            </a:r>
            <a:endParaRPr lang="en-US" altLang="en-US" sz="1800" dirty="0">
              <a:latin typeface="Arial" panose="020B0604020202020204" pitchFamily="34" charset="0"/>
            </a:endParaRPr>
          </a:p>
        </p:txBody>
      </p:sp>
      <p:sp>
        <p:nvSpPr>
          <p:cNvPr id="94213" name="TextBox 4"/>
          <p:cNvSpPr txBox="1">
            <a:spLocks noChangeArrowheads="1"/>
          </p:cNvSpPr>
          <p:nvPr/>
        </p:nvSpPr>
        <p:spPr bwMode="auto">
          <a:xfrm>
            <a:off x="6244583" y="2383275"/>
            <a:ext cx="2868612" cy="1570038"/>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400" b="1">
                <a:solidFill>
                  <a:srgbClr val="C00000"/>
                </a:solidFill>
                <a:latin typeface="Arial" panose="020B0604020202020204" pitchFamily="34" charset="0"/>
              </a:rPr>
              <a:t>Acquisition</a:t>
            </a:r>
          </a:p>
          <a:p>
            <a:pPr eaLnBrk="1" hangingPunct="1">
              <a:spcBef>
                <a:spcPct val="0"/>
              </a:spcBef>
            </a:pPr>
            <a:r>
              <a:rPr lang="en-US" altLang="en-US" sz="2400" b="1">
                <a:solidFill>
                  <a:srgbClr val="C00000"/>
                </a:solidFill>
                <a:latin typeface="Arial" panose="020B0604020202020204" pitchFamily="34" charset="0"/>
              </a:rPr>
              <a:t>Reporting</a:t>
            </a:r>
          </a:p>
          <a:p>
            <a:pPr eaLnBrk="1" hangingPunct="1">
              <a:spcBef>
                <a:spcPct val="0"/>
              </a:spcBef>
            </a:pPr>
            <a:r>
              <a:rPr lang="en-US" altLang="en-US" sz="2400" b="1">
                <a:solidFill>
                  <a:srgbClr val="C00000"/>
                </a:solidFill>
                <a:latin typeface="Arial" panose="020B0604020202020204" pitchFamily="34" charset="0"/>
              </a:rPr>
              <a:t>Redaction</a:t>
            </a:r>
          </a:p>
          <a:p>
            <a:pPr eaLnBrk="1" hangingPunct="1">
              <a:spcBef>
                <a:spcPct val="0"/>
              </a:spcBef>
            </a:pPr>
            <a:r>
              <a:rPr lang="en-US" altLang="en-US" sz="2400" b="1">
                <a:solidFill>
                  <a:srgbClr val="C00000"/>
                </a:solidFill>
                <a:latin typeface="Arial" panose="020B0604020202020204" pitchFamily="34" charset="0"/>
              </a:rPr>
              <a:t>Metadata Export</a:t>
            </a:r>
          </a:p>
        </p:txBody>
      </p:sp>
      <p:cxnSp>
        <p:nvCxnSpPr>
          <p:cNvPr id="7" name="Straight Arrow Connector 6"/>
          <p:cNvCxnSpPr/>
          <p:nvPr/>
        </p:nvCxnSpPr>
        <p:spPr>
          <a:xfrm flipH="1" flipV="1">
            <a:off x="5708008" y="1164075"/>
            <a:ext cx="1881187" cy="12192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607995" y="3291325"/>
            <a:ext cx="636588"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708008" y="3953313"/>
            <a:ext cx="1131887" cy="1325562"/>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0408" y="3953313"/>
            <a:ext cx="1957387" cy="2157412"/>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3204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Content Placeholder 2"/>
          <p:cNvSpPr>
            <a:spLocks noGrp="1"/>
          </p:cNvSpPr>
          <p:nvPr>
            <p:ph idx="1"/>
          </p:nvPr>
        </p:nvSpPr>
        <p:spPr>
          <a:xfrm>
            <a:off x="457200" y="1562911"/>
            <a:ext cx="8458200" cy="5142689"/>
          </a:xfrm>
        </p:spPr>
        <p:txBody>
          <a:bodyPr/>
          <a:lstStyle/>
          <a:p>
            <a:r>
              <a:rPr lang="en-US" altLang="en-US" sz="2400" dirty="0" smtClean="0">
                <a:ea typeface="ＭＳ Ｐゴシック" pitchFamily="34" charset="-128"/>
              </a:rPr>
              <a:t>Getting an </a:t>
            </a:r>
            <a:r>
              <a:rPr lang="ja-JP" altLang="en-US" sz="2400" dirty="0" smtClean="0"/>
              <a:t>“</a:t>
            </a:r>
            <a:r>
              <a:rPr lang="en-US" altLang="ja-JP" sz="2400" dirty="0" smtClean="0"/>
              <a:t>image</a:t>
            </a:r>
            <a:r>
              <a:rPr lang="ja-JP" altLang="en-US" sz="2400" dirty="0" smtClean="0"/>
              <a:t>”</a:t>
            </a:r>
            <a:r>
              <a:rPr lang="en-US" altLang="ja-JP" sz="2400" dirty="0" smtClean="0"/>
              <a:t> of a storage medium involves working at a level below the file system</a:t>
            </a:r>
          </a:p>
          <a:p>
            <a:pPr marL="742950" lvl="2" indent="-342900"/>
            <a:r>
              <a:rPr lang="en-US" altLang="en-US" sz="2000" dirty="0" smtClean="0">
                <a:ea typeface="ＭＳ Ｐゴシック" pitchFamily="34" charset="-128"/>
              </a:rPr>
              <a:t>Can get at file attributes and deleted files not visible through higher-level copy operations</a:t>
            </a:r>
          </a:p>
          <a:p>
            <a:pPr>
              <a:lnSpc>
                <a:spcPct val="100000"/>
              </a:lnSpc>
            </a:pPr>
            <a:r>
              <a:rPr lang="en-US" altLang="en-US" sz="2400" dirty="0" smtClean="0">
                <a:ea typeface="ＭＳ Ｐゴシック" pitchFamily="34" charset="-128"/>
              </a:rPr>
              <a:t>Most commonly used tool is </a:t>
            </a:r>
            <a:r>
              <a:rPr lang="en-US" altLang="en-US" sz="2400" dirty="0" err="1" smtClean="0">
                <a:ea typeface="ＭＳ Ｐゴシック" pitchFamily="34" charset="-128"/>
              </a:rPr>
              <a:t>dd</a:t>
            </a:r>
            <a:r>
              <a:rPr lang="en-US" altLang="en-US" sz="2400" dirty="0" smtClean="0">
                <a:ea typeface="ＭＳ Ｐゴシック" pitchFamily="34" charset="-128"/>
              </a:rPr>
              <a:t> (or variant) - UNIX program for low-level copying and conversion of data from a storage device</a:t>
            </a:r>
          </a:p>
          <a:p>
            <a:r>
              <a:rPr lang="en-US" altLang="en-US" sz="2400" dirty="0" smtClean="0">
                <a:ea typeface="ＭＳ Ｐゴシック" pitchFamily="34" charset="-128"/>
              </a:rPr>
              <a:t>More specialized tools for creating forensic images include:</a:t>
            </a:r>
          </a:p>
          <a:p>
            <a:pPr marL="742950" lvl="2" indent="-342900"/>
            <a:r>
              <a:rPr lang="en-US" altLang="en-US" sz="2000" dirty="0" smtClean="0">
                <a:ea typeface="ＭＳ Ｐゴシック" pitchFamily="34" charset="-128"/>
              </a:rPr>
              <a:t>FTK Imager</a:t>
            </a:r>
          </a:p>
          <a:p>
            <a:pPr marL="742950" lvl="2" indent="-342900"/>
            <a:r>
              <a:rPr lang="en-US" altLang="en-US" sz="2000" dirty="0" err="1" smtClean="0">
                <a:ea typeface="ＭＳ Ｐゴシック" pitchFamily="34" charset="-128"/>
              </a:rPr>
              <a:t>Guymager</a:t>
            </a:r>
            <a:endParaRPr lang="en-US" altLang="en-US" sz="2000" dirty="0" smtClean="0">
              <a:ea typeface="ＭＳ Ｐゴシック" pitchFamily="34" charset="-128"/>
            </a:endParaRPr>
          </a:p>
          <a:p>
            <a:pPr marL="742950" lvl="2" indent="-342900"/>
            <a:r>
              <a:rPr lang="en-US" altLang="en-US" sz="2000" dirty="0" smtClean="0">
                <a:ea typeface="ＭＳ Ｐゴシック" pitchFamily="34" charset="-128"/>
              </a:rPr>
              <a:t>Imaging utilities in commercial applications (e.g. </a:t>
            </a:r>
            <a:r>
              <a:rPr lang="en-US" altLang="en-US" sz="2000" dirty="0" err="1" smtClean="0">
                <a:ea typeface="ＭＳ Ｐゴシック" pitchFamily="34" charset="-128"/>
              </a:rPr>
              <a:t>EnCase</a:t>
            </a:r>
            <a:r>
              <a:rPr lang="en-US" altLang="en-US" sz="2000" dirty="0" smtClean="0">
                <a:ea typeface="ＭＳ Ｐゴシック" pitchFamily="34" charset="-128"/>
              </a:rPr>
              <a:t>)</a:t>
            </a:r>
          </a:p>
        </p:txBody>
      </p:sp>
      <p:sp>
        <p:nvSpPr>
          <p:cNvPr id="95235" name="Title 1"/>
          <p:cNvSpPr>
            <a:spLocks noGrp="1"/>
          </p:cNvSpPr>
          <p:nvPr>
            <p:ph type="title"/>
          </p:nvPr>
        </p:nvSpPr>
        <p:spPr>
          <a:xfrm>
            <a:off x="457200" y="457200"/>
            <a:ext cx="8610600" cy="838200"/>
          </a:xfrm>
        </p:spPr>
        <p:txBody>
          <a:bodyPr>
            <a:noAutofit/>
          </a:bodyPr>
          <a:lstStyle/>
          <a:p>
            <a:r>
              <a:rPr lang="en-US" altLang="en-US" sz="3600" dirty="0" smtClean="0">
                <a:ea typeface="ＭＳ Ｐゴシック" pitchFamily="34" charset="-128"/>
              </a:rPr>
              <a:t>Getting below the File System – Low-Level Copying</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87</a:t>
            </a:fld>
            <a:endParaRPr lang="en-US"/>
          </a:p>
        </p:txBody>
      </p:sp>
    </p:spTree>
    <p:extLst>
      <p:ext uri="{BB962C8B-B14F-4D97-AF65-F5344CB8AC3E}">
        <p14:creationId xmlns:p14="http://schemas.microsoft.com/office/powerpoint/2010/main" val="2261171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Box 1"/>
          <p:cNvSpPr txBox="1">
            <a:spLocks noChangeArrowheads="1"/>
          </p:cNvSpPr>
          <p:nvPr/>
        </p:nvSpPr>
        <p:spPr bwMode="auto">
          <a:xfrm>
            <a:off x="100519" y="126459"/>
            <a:ext cx="64572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mj-lt"/>
              </a:rPr>
              <a:t>Main Acquisition Interface for </a:t>
            </a:r>
            <a:r>
              <a:rPr lang="en-US" altLang="en-US" sz="2400" dirty="0" err="1">
                <a:latin typeface="+mj-lt"/>
              </a:rPr>
              <a:t>Guymager</a:t>
            </a:r>
            <a:endParaRPr lang="en-US" altLang="en-US" sz="2400" dirty="0">
              <a:latin typeface="+mj-lt"/>
            </a:endParaRPr>
          </a:p>
        </p:txBody>
      </p:sp>
      <p:pic>
        <p:nvPicPr>
          <p:cNvPr id="96259" name="Picture 5" descr="File:Acquire image wind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16" y="706439"/>
            <a:ext cx="8047037" cy="601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29376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7177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6732" y="6018179"/>
            <a:ext cx="8826230" cy="839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nvGraphicFramePr>
        <p:xfrm>
          <a:off x="228600" y="819150"/>
          <a:ext cx="3003550" cy="5888041"/>
        </p:xfrm>
        <a:graphic>
          <a:graphicData uri="http://schemas.openxmlformats.org/drawingml/2006/table">
            <a:tbl>
              <a:tblPr/>
              <a:tblGrid>
                <a:gridCol w="3003550"/>
              </a:tblGrid>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Level</a:t>
                      </a:r>
                      <a:endParaRPr kumimoji="0" lang="en-US" altLang="en-US"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L="51627" marR="51627"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Aggregation of objects</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Object or package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In-application rendering</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through filesystem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96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File as “raw” bitstream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341">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Sub-file data structure</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082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Raw signal stream through I/O equipment</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130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altLang="en-US" sz="1600" b="0" i="0" u="none" strike="noStrike" cap="none" normalizeH="0" baseline="0" smtClean="0">
                          <a:ln>
                            <a:noFill/>
                          </a:ln>
                          <a:solidFill>
                            <a:srgbClr val="C4BD97"/>
                          </a:solidFill>
                          <a:effectLst/>
                          <a:latin typeface="Arial" panose="020B0604020202020204" pitchFamily="34" charset="0"/>
                          <a:cs typeface="Arial" panose="020B0604020202020204" pitchFamily="34" charset="0"/>
                        </a:rPr>
                        <a:t>Bitstream on physical medium</a:t>
                      </a:r>
                    </a:p>
                  </a:txBody>
                  <a:tcPr marL="51627" marR="5162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289" name="TextBox 2"/>
          <p:cNvSpPr txBox="1">
            <a:spLocks noChangeArrowheads="1"/>
          </p:cNvSpPr>
          <p:nvPr/>
        </p:nvSpPr>
        <p:spPr bwMode="auto">
          <a:xfrm>
            <a:off x="287338" y="163979"/>
            <a:ext cx="50961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latin typeface="+mj-lt"/>
                <a:ea typeface="ＭＳ Ｐゴシック" pitchFamily="34" charset="-128"/>
              </a:rPr>
              <a:t>Interaction Examples</a:t>
            </a:r>
          </a:p>
        </p:txBody>
      </p:sp>
      <p:pic>
        <p:nvPicPr>
          <p:cNvPr id="1129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338" y="1447800"/>
            <a:ext cx="879157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015371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74897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1"/>
          <p:cNvSpPr>
            <a:spLocks noGrp="1"/>
          </p:cNvSpPr>
          <p:nvPr>
            <p:ph idx="1"/>
          </p:nvPr>
        </p:nvSpPr>
        <p:spPr>
          <a:xfrm>
            <a:off x="457200" y="1295400"/>
            <a:ext cx="8229600" cy="4541196"/>
          </a:xfrm>
        </p:spPr>
        <p:txBody>
          <a:bodyPr>
            <a:normAutofit fontScale="85000" lnSpcReduction="20000"/>
          </a:bodyPr>
          <a:lstStyle/>
          <a:p>
            <a:pPr>
              <a:lnSpc>
                <a:spcPct val="120000"/>
              </a:lnSpc>
            </a:pPr>
            <a:r>
              <a:rPr lang="en-US" altLang="en-US" sz="2600" dirty="0" smtClean="0"/>
              <a:t>Mount them like regular drives:</a:t>
            </a:r>
          </a:p>
          <a:p>
            <a:pPr lvl="1">
              <a:lnSpc>
                <a:spcPct val="120000"/>
              </a:lnSpc>
            </a:pPr>
            <a:r>
              <a:rPr lang="en-US" altLang="en-US" sz="2600" dirty="0" smtClean="0"/>
              <a:t>Disk Utility in Mac OS X (for ISO images)</a:t>
            </a:r>
          </a:p>
          <a:p>
            <a:pPr lvl="1">
              <a:lnSpc>
                <a:spcPct val="120000"/>
              </a:lnSpc>
            </a:pPr>
            <a:r>
              <a:rPr lang="en-US" altLang="en-US" sz="2600" dirty="0" err="1" smtClean="0"/>
              <a:t>ewfmount</a:t>
            </a:r>
            <a:endParaRPr lang="en-US" altLang="en-US" sz="2600" dirty="0" smtClean="0"/>
          </a:p>
          <a:p>
            <a:pPr lvl="1">
              <a:lnSpc>
                <a:spcPct val="120000"/>
              </a:lnSpc>
            </a:pPr>
            <a:r>
              <a:rPr lang="en-US" altLang="en-US" sz="2600" dirty="0" err="1" smtClean="0"/>
              <a:t>MagicDisc</a:t>
            </a:r>
            <a:r>
              <a:rPr lang="en-US" altLang="en-US" sz="2600" dirty="0" smtClean="0"/>
              <a:t> (for ISO images)</a:t>
            </a:r>
          </a:p>
          <a:p>
            <a:pPr lvl="1">
              <a:lnSpc>
                <a:spcPct val="120000"/>
              </a:lnSpc>
            </a:pPr>
            <a:r>
              <a:rPr lang="en-US" altLang="en-US" sz="2600" dirty="0" err="1" smtClean="0"/>
              <a:t>OSFMount</a:t>
            </a:r>
            <a:endParaRPr lang="en-US" altLang="en-US" sz="2600" dirty="0" smtClean="0"/>
          </a:p>
          <a:p>
            <a:pPr lvl="1">
              <a:lnSpc>
                <a:spcPct val="120000"/>
              </a:lnSpc>
            </a:pPr>
            <a:r>
              <a:rPr lang="en-US" altLang="en-US" sz="2600" dirty="0" err="1" smtClean="0"/>
              <a:t>BitCurator</a:t>
            </a:r>
            <a:r>
              <a:rPr lang="en-US" altLang="en-US" sz="2600" dirty="0" smtClean="0"/>
              <a:t> (mounting scripts built into the environment)</a:t>
            </a:r>
          </a:p>
          <a:p>
            <a:pPr>
              <a:lnSpc>
                <a:spcPct val="120000"/>
              </a:lnSpc>
            </a:pPr>
            <a:r>
              <a:rPr lang="en-US" altLang="en-US" sz="2600" dirty="0" smtClean="0"/>
              <a:t>Inspect them as forensic objects</a:t>
            </a:r>
          </a:p>
          <a:p>
            <a:pPr lvl="1">
              <a:lnSpc>
                <a:spcPct val="120000"/>
              </a:lnSpc>
            </a:pPr>
            <a:r>
              <a:rPr lang="en-US" altLang="en-US" sz="2600" dirty="0" smtClean="0"/>
              <a:t>FTK Imager</a:t>
            </a:r>
          </a:p>
          <a:p>
            <a:pPr lvl="1">
              <a:lnSpc>
                <a:spcPct val="120000"/>
              </a:lnSpc>
            </a:pPr>
            <a:r>
              <a:rPr lang="en-US" altLang="en-US" sz="2600" dirty="0" smtClean="0"/>
              <a:t>The Sleuth Kit (TSK)</a:t>
            </a:r>
          </a:p>
          <a:p>
            <a:pPr lvl="1">
              <a:lnSpc>
                <a:spcPct val="120000"/>
              </a:lnSpc>
            </a:pPr>
            <a:r>
              <a:rPr lang="en-US" altLang="en-US" sz="2600" dirty="0" err="1" smtClean="0"/>
              <a:t>BitCurator</a:t>
            </a:r>
            <a:r>
              <a:rPr lang="en-US" altLang="en-US" sz="2600" dirty="0" smtClean="0"/>
              <a:t> (Disk Image Access tool)</a:t>
            </a:r>
          </a:p>
        </p:txBody>
      </p:sp>
      <p:sp>
        <p:nvSpPr>
          <p:cNvPr id="99331" name="Title 2"/>
          <p:cNvSpPr>
            <a:spLocks noGrp="1"/>
          </p:cNvSpPr>
          <p:nvPr>
            <p:ph type="title"/>
          </p:nvPr>
        </p:nvSpPr>
        <p:spPr>
          <a:xfrm>
            <a:off x="457200" y="76200"/>
            <a:ext cx="8229600" cy="1371600"/>
          </a:xfrm>
        </p:spPr>
        <p:txBody>
          <a:bodyPr/>
          <a:lstStyle/>
          <a:p>
            <a:r>
              <a:rPr lang="en-US" altLang="en-US" sz="3200" dirty="0" smtClean="0"/>
              <a:t>Two Ways to Interact with Disk Images</a:t>
            </a:r>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91</a:t>
            </a:fld>
            <a:endParaRPr lang="en-US"/>
          </a:p>
        </p:txBody>
      </p:sp>
    </p:spTree>
    <p:extLst>
      <p:ext uri="{BB962C8B-B14F-4D97-AF65-F5344CB8AC3E}">
        <p14:creationId xmlns:p14="http://schemas.microsoft.com/office/powerpoint/2010/main" val="2765074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152400" y="-76200"/>
            <a:ext cx="8894763" cy="1143000"/>
          </a:xfrm>
        </p:spPr>
        <p:txBody>
          <a:bodyPr/>
          <a:lstStyle/>
          <a:p>
            <a:r>
              <a:rPr lang="en-US" altLang="en-US" sz="2400" dirty="0" smtClean="0"/>
              <a:t>Mounting a Forensically Packaged Disk Image in the </a:t>
            </a:r>
            <a:r>
              <a:rPr lang="en-US" altLang="en-US" sz="2400" dirty="0" err="1" smtClean="0"/>
              <a:t>BitCurator</a:t>
            </a:r>
            <a:r>
              <a:rPr lang="en-US" altLang="en-US" sz="2400" dirty="0" smtClean="0"/>
              <a:t> Environment</a:t>
            </a:r>
          </a:p>
        </p:txBody>
      </p:sp>
      <p:pic>
        <p:nvPicPr>
          <p:cNvPr id="100355" name="Picture 3" descr="diskimunmount.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362200"/>
            <a:ext cx="5694363"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Picture 2" descr="diskimmount.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0600"/>
            <a:ext cx="4572000"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87523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xfrm>
            <a:off x="152400" y="-152400"/>
            <a:ext cx="8839200" cy="1143000"/>
          </a:xfrm>
        </p:spPr>
        <p:txBody>
          <a:bodyPr>
            <a:normAutofit/>
          </a:bodyPr>
          <a:lstStyle/>
          <a:p>
            <a:r>
              <a:rPr lang="en-US" altLang="en-US" sz="2400" dirty="0" smtClean="0"/>
              <a:t>Exporting Files from a Disk Image</a:t>
            </a:r>
          </a:p>
        </p:txBody>
      </p:sp>
      <p:pic>
        <p:nvPicPr>
          <p:cNvPr id="101379" name="Picture 4" descr="bcdatv2.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00" y="685800"/>
            <a:ext cx="507206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0" name="Picture 5" descr="bcdiat-s2.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3722" y="2951163"/>
            <a:ext cx="6299200" cy="390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Oval 1"/>
          <p:cNvSpPr>
            <a:spLocks noChangeArrowheads="1"/>
          </p:cNvSpPr>
          <p:nvPr/>
        </p:nvSpPr>
        <p:spPr bwMode="auto">
          <a:xfrm>
            <a:off x="1524000" y="1219200"/>
            <a:ext cx="914400" cy="914400"/>
          </a:xfrm>
          <a:prstGeom prst="ellipse">
            <a:avLst/>
          </a:pr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Tree>
    <p:extLst>
      <p:ext uri="{BB962C8B-B14F-4D97-AF65-F5344CB8AC3E}">
        <p14:creationId xmlns:p14="http://schemas.microsoft.com/office/powerpoint/2010/main" val="9737615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963" y="533400"/>
            <a:ext cx="7754938"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Box 1"/>
          <p:cNvSpPr txBox="1">
            <a:spLocks noChangeArrowheads="1"/>
          </p:cNvSpPr>
          <p:nvPr/>
        </p:nvSpPr>
        <p:spPr bwMode="auto">
          <a:xfrm>
            <a:off x="0" y="71438"/>
            <a:ext cx="92079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mj-lt"/>
              </a:rPr>
              <a:t>Identifying Potentially Sensitive Data using Bulk Extractor - Scanning Options</a:t>
            </a:r>
          </a:p>
        </p:txBody>
      </p:sp>
      <p:sp>
        <p:nvSpPr>
          <p:cNvPr id="7" name="Oval 6"/>
          <p:cNvSpPr/>
          <p:nvPr/>
        </p:nvSpPr>
        <p:spPr>
          <a:xfrm>
            <a:off x="5666363" y="533400"/>
            <a:ext cx="1981200" cy="586740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mtClean="0">
              <a:solidFill>
                <a:srgbClr val="FFFFFF"/>
              </a:solidFill>
              <a:latin typeface="Calibri" panose="020F0502020204030204" pitchFamily="34" charset="0"/>
            </a:endParaRPr>
          </a:p>
        </p:txBody>
      </p:sp>
      <p:sp>
        <p:nvSpPr>
          <p:cNvPr id="102405" name="TextBox 1"/>
          <p:cNvSpPr txBox="1">
            <a:spLocks noChangeArrowheads="1"/>
          </p:cNvSpPr>
          <p:nvPr/>
        </p:nvSpPr>
        <p:spPr bwMode="auto">
          <a:xfrm>
            <a:off x="533400" y="6400800"/>
            <a:ext cx="7114163" cy="338554"/>
          </a:xfrm>
          <a:prstGeom prst="rect">
            <a:avLst/>
          </a:prstGeom>
          <a:solidFill>
            <a:schemeClr val="bg1"/>
          </a:solidFill>
          <a:ln w="63500">
            <a:solidFill>
              <a:srgbClr val="C00000"/>
            </a:solidFill>
            <a:miter lim="800000"/>
            <a:headEnd/>
            <a:tailEnd/>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dirty="0">
                <a:solidFill>
                  <a:srgbClr val="C00000"/>
                </a:solidFill>
                <a:latin typeface="+mj-lt"/>
              </a:rPr>
              <a:t>See: </a:t>
            </a:r>
            <a:r>
              <a:rPr lang="en-US" altLang="en-US" sz="1600" dirty="0">
                <a:solidFill>
                  <a:srgbClr val="C00000"/>
                </a:solidFill>
                <a:latin typeface="+mj-lt"/>
                <a:hlinkClick r:id="rId3"/>
              </a:rPr>
              <a:t>http://www.forensicswiki.org/wiki/Bulk_extractor</a:t>
            </a:r>
            <a:endParaRPr lang="en-US" altLang="en-US" sz="1600" dirty="0">
              <a:solidFill>
                <a:srgbClr val="C00000"/>
              </a:solidFill>
              <a:latin typeface="+mj-lt"/>
            </a:endParaRPr>
          </a:p>
        </p:txBody>
      </p:sp>
    </p:spTree>
    <p:extLst>
      <p:ext uri="{BB962C8B-B14F-4D97-AF65-F5344CB8AC3E}">
        <p14:creationId xmlns:p14="http://schemas.microsoft.com/office/powerpoint/2010/main" val="10865143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Box 1"/>
          <p:cNvSpPr txBox="1">
            <a:spLocks noChangeArrowheads="1"/>
          </p:cNvSpPr>
          <p:nvPr/>
        </p:nvSpPr>
        <p:spPr bwMode="auto">
          <a:xfrm>
            <a:off x="148188" y="171855"/>
            <a:ext cx="83671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mj-lt"/>
              </a:rPr>
              <a:t>Histogram of Email Addresses (Specific Instances in Context on Right)</a:t>
            </a:r>
          </a:p>
        </p:txBody>
      </p:sp>
      <p:pic>
        <p:nvPicPr>
          <p:cNvPr id="103427" name="Picture 3" descr="VBBEFeatureView.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85" y="663576"/>
            <a:ext cx="7648575" cy="605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72349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3" descr="ssnou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3700" y="254000"/>
            <a:ext cx="5816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1125166" y="4957932"/>
            <a:ext cx="7390184" cy="1143000"/>
          </a:xfrm>
        </p:spPr>
        <p:txBody>
          <a:bodyPr>
            <a:normAutofit/>
          </a:bodyPr>
          <a:lstStyle/>
          <a:p>
            <a:pPr>
              <a:defRPr/>
            </a:pPr>
            <a:r>
              <a:rPr lang="en-US" sz="2800" dirty="0" smtClean="0"/>
              <a:t>SSNs and DOBs identified in large PST collection using </a:t>
            </a:r>
            <a:r>
              <a:rPr lang="en-US" sz="2800" dirty="0" err="1" smtClean="0"/>
              <a:t>bulk_extractor</a:t>
            </a:r>
            <a:endParaRPr lang="en-US" sz="2800" dirty="0"/>
          </a:p>
        </p:txBody>
      </p:sp>
      <p:sp>
        <p:nvSpPr>
          <p:cNvPr id="2" name="Footer Placeholder 1"/>
          <p:cNvSpPr>
            <a:spLocks noGrp="1"/>
          </p:cNvSpPr>
          <p:nvPr>
            <p:ph type="ftr" sz="quarter" idx="11"/>
          </p:nvPr>
        </p:nvSpPr>
        <p:spPr/>
        <p:txBody>
          <a:bodyPr/>
          <a:lstStyle/>
          <a:p>
            <a:r>
              <a:rPr lang="en-US" smtClean="0"/>
              <a:t>Cal Lee &amp; Kam Woods - Using Digital Forensics Tools and Methods for Data Curation</a:t>
            </a:r>
            <a:endParaRPr lang="en-US"/>
          </a:p>
        </p:txBody>
      </p:sp>
      <p:sp>
        <p:nvSpPr>
          <p:cNvPr id="3" name="Slide Number Placeholder 2"/>
          <p:cNvSpPr>
            <a:spLocks noGrp="1"/>
          </p:cNvSpPr>
          <p:nvPr>
            <p:ph type="sldNum" sz="quarter" idx="12"/>
          </p:nvPr>
        </p:nvSpPr>
        <p:spPr/>
        <p:txBody>
          <a:bodyPr/>
          <a:lstStyle/>
          <a:p>
            <a:fld id="{91D11958-1960-4AC3-B3FE-C8FF6A01984A}" type="slidenum">
              <a:rPr lang="en-US" smtClean="0"/>
              <a:t>96</a:t>
            </a:fld>
            <a:endParaRPr lang="en-US"/>
          </a:p>
        </p:txBody>
      </p:sp>
    </p:spTree>
    <p:extLst>
      <p:ext uri="{BB962C8B-B14F-4D97-AF65-F5344CB8AC3E}">
        <p14:creationId xmlns:p14="http://schemas.microsoft.com/office/powerpoint/2010/main" val="42344069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183203" y="-76200"/>
            <a:ext cx="8850549" cy="1143000"/>
          </a:xfrm>
        </p:spPr>
        <p:txBody>
          <a:bodyPr/>
          <a:lstStyle/>
          <a:p>
            <a:r>
              <a:rPr lang="en-US" altLang="en-US" sz="3200" dirty="0" smtClean="0"/>
              <a:t>Exporting Filesystem Content Using </a:t>
            </a:r>
            <a:r>
              <a:rPr lang="en-US" altLang="en-US" sz="3200" dirty="0" err="1" smtClean="0"/>
              <a:t>fiwalk</a:t>
            </a:r>
            <a:endParaRPr lang="en-US" altLang="en-US" sz="3200" dirty="0" smtClean="0"/>
          </a:p>
        </p:txBody>
      </p:sp>
      <p:pic>
        <p:nvPicPr>
          <p:cNvPr id="105475" name="Picture 3" descr="bc-074-fifinished.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204" y="1066800"/>
            <a:ext cx="7354888" cy="567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3098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VBFiwalkDFXML.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513" y="874931"/>
            <a:ext cx="7323137" cy="579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Box 1"/>
          <p:cNvSpPr txBox="1">
            <a:spLocks noChangeArrowheads="1"/>
          </p:cNvSpPr>
          <p:nvPr/>
        </p:nvSpPr>
        <p:spPr bwMode="auto">
          <a:xfrm>
            <a:off x="163514" y="228600"/>
            <a:ext cx="91033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1800" dirty="0">
                <a:latin typeface="+mj-lt"/>
              </a:rPr>
              <a:t>Provenance metadata - about the disk capture process</a:t>
            </a:r>
          </a:p>
          <a:p>
            <a:pPr>
              <a:spcBef>
                <a:spcPct val="0"/>
              </a:spcBef>
            </a:pPr>
            <a:r>
              <a:rPr lang="en-US" altLang="en-US" sz="1800" dirty="0">
                <a:latin typeface="+mj-lt"/>
              </a:rPr>
              <a:t>Technical metadata - about the specific storage partition(s) on the disk</a:t>
            </a:r>
          </a:p>
        </p:txBody>
      </p:sp>
    </p:spTree>
    <p:extLst>
      <p:ext uri="{BB962C8B-B14F-4D97-AF65-F5344CB8AC3E}">
        <p14:creationId xmlns:p14="http://schemas.microsoft.com/office/powerpoint/2010/main" val="29832968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Box 2"/>
          <p:cNvSpPr txBox="1">
            <a:spLocks noChangeArrowheads="1"/>
          </p:cNvSpPr>
          <p:nvPr/>
        </p:nvSpPr>
        <p:spPr bwMode="auto">
          <a:xfrm>
            <a:off x="228600" y="223838"/>
            <a:ext cx="861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200" dirty="0">
                <a:latin typeface="+mj-lt"/>
              </a:rPr>
              <a:t>Exporting Filesystem Metadata - Output from </a:t>
            </a:r>
            <a:r>
              <a:rPr lang="en-US" altLang="en-US" sz="2200" dirty="0" err="1">
                <a:latin typeface="+mj-lt"/>
              </a:rPr>
              <a:t>fiwalk</a:t>
            </a:r>
            <a:r>
              <a:rPr lang="en-US" altLang="en-US" sz="2200" dirty="0">
                <a:latin typeface="+mj-lt"/>
              </a:rPr>
              <a:t> (XML)</a:t>
            </a:r>
          </a:p>
        </p:txBody>
      </p:sp>
      <p:pic>
        <p:nvPicPr>
          <p:cNvPr id="107523" name="Picture 2" descr="JCDL2011Fig3Par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11" y="754671"/>
            <a:ext cx="7315200" cy="590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6018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test" id="{2E2EBB98-8BCE-4BDA-AA24-57DF054960CD}" vid="{CAB5D3C3-F29B-48B6-BEC3-C1F98CF520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test</Template>
  <TotalTime>1273</TotalTime>
  <Words>7370</Words>
  <Application>Microsoft Macintosh PowerPoint</Application>
  <PresentationFormat>On-screen Show (4:3)</PresentationFormat>
  <Paragraphs>978</Paragraphs>
  <Slides>144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144</vt:i4>
      </vt:variant>
    </vt:vector>
  </HeadingPairs>
  <TitlesOfParts>
    <vt:vector size="150" baseType="lpstr">
      <vt:lpstr>DejaVu Sans</vt:lpstr>
      <vt:lpstr>ＭＳ Ｐゴシック</vt:lpstr>
      <vt:lpstr>Verdana</vt:lpstr>
      <vt:lpstr>Arial</vt:lpstr>
      <vt:lpstr>Calibri</vt:lpstr>
      <vt:lpstr>Office Theme</vt:lpstr>
      <vt:lpstr>7.1 &amp; 7.2 Using Digital Forensics Tools and Methods for Data Curation</vt:lpstr>
      <vt:lpstr>Goals When Acquiring Materials</vt:lpstr>
      <vt:lpstr>PowerPoint Presentation</vt:lpstr>
      <vt:lpstr>PowerPoint Presentation</vt:lpstr>
      <vt:lpstr>Fundamental Archival Principles</vt:lpstr>
      <vt:lpstr>Bit digital is different.  See:  Lee, Christopher A. “Digital Curation as Communication Mediation.” In Handbook of Technical Communication, edited by Alexander Mehler, Laurent Romary, and Dafydd Gibbon, 507-530.  Berlin: Mouton De Gruyter, 2012. </vt:lpstr>
      <vt:lpstr>“No computation without representation”  Smith, Brian Cantwell. "Limits of Correctness in Computers." In Computerization and Controversy: Value Conflicts and Social Choices, edited by Rob Kling, 810-25. San Diego, CA: Academic Press, 1996. 815.  </vt:lpstr>
      <vt:lpstr>PowerPoint Presentation</vt:lpstr>
      <vt:lpstr>PowerPoint Presentation</vt:lpstr>
      <vt:lpstr>PowerPoint Presentation</vt:lpstr>
      <vt:lpstr>PowerPoint Presentation</vt:lpstr>
      <vt:lpstr>PowerPoint Presentation</vt:lpstr>
      <vt:lpstr>Hex Dump</vt:lpstr>
      <vt:lpstr>PowerPoint Presentation</vt:lpstr>
      <vt:lpstr>PowerPoint Presentation</vt:lpstr>
      <vt:lpstr>Checksums – Compact Representations of Bitstreams</vt:lpstr>
      <vt:lpstr>PowerPoint Presentation</vt:lpstr>
      <vt:lpstr>PowerPoint Presentation</vt:lpstr>
      <vt:lpstr>PowerPoint Presentation</vt:lpstr>
      <vt:lpstr>PowerPoint Presentation</vt:lpstr>
      <vt:lpstr>Example of EXIF Metadata from a JPEG File (Generated Using exiftool*)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Complicating Factors for Collecting Institutions:   Medium Failure / Bit Rot  Obsolescence  Volatility</vt:lpstr>
      <vt:lpstr>Bit Rot</vt:lpstr>
      <vt:lpstr>Obsolescence</vt:lpstr>
      <vt:lpstr>Order of Volatility</vt:lpstr>
      <vt:lpstr>PowerPoint Presentation</vt:lpstr>
      <vt:lpstr>PowerPoint Presentation</vt:lpstr>
      <vt:lpstr>File System – An Essential Layer for Metadata</vt:lpstr>
      <vt:lpstr>PowerPoint Presentation</vt:lpstr>
      <vt:lpstr>PowerPoint Presentation</vt:lpstr>
      <vt:lpstr>File System Examples</vt:lpstr>
      <vt:lpstr>File System Examples</vt:lpstr>
      <vt:lpstr>File Systems for Unix</vt:lpstr>
      <vt:lpstr>Microsoft File Systems:  FAT and NTFS</vt:lpstr>
      <vt:lpstr>FAT</vt:lpstr>
      <vt:lpstr>PowerPoint Presentation</vt:lpstr>
      <vt:lpstr>PowerPoint Presentation</vt:lpstr>
      <vt:lpstr>PowerPoint Presentation</vt:lpstr>
      <vt:lpstr>PowerPoint Presentation</vt:lpstr>
      <vt:lpstr>PowerPoint Presentation</vt:lpstr>
      <vt:lpstr>PowerPoint Presentation</vt:lpstr>
      <vt:lpstr>NTFS</vt:lpstr>
      <vt:lpstr>“Archive” Formats as Portable File Systems</vt:lpstr>
      <vt:lpstr>Some changes you might want to make to the computer you’re using to process born-digital materials – making yourself a more powerful user</vt:lpstr>
      <vt:lpstr>PowerPoint Presentation</vt:lpstr>
      <vt:lpstr>PowerPoint Presentation</vt:lpstr>
      <vt:lpstr>PowerPoint Presentation</vt:lpstr>
      <vt:lpstr>Previous screenshots were from an older version of Windows.  On a later version, you’ll probably see something like this instead:</vt:lpstr>
      <vt:lpstr>Show “protected” system files that are normally hidden from the user:</vt:lpstr>
      <vt:lpstr>Write Blocking – One-Way Streets for Data</vt:lpstr>
      <vt:lpstr>Dedicated Hardware Write Blockers</vt:lpstr>
      <vt:lpstr>PowerPoint Presentation</vt:lpstr>
      <vt:lpstr>PowerPoint Presentation</vt:lpstr>
      <vt:lpstr>PowerPoint Presentation</vt:lpstr>
      <vt:lpstr>Floppy Disks</vt:lpstr>
      <vt:lpstr>Floppy Controller Hardware</vt:lpstr>
      <vt:lpstr>Two Important Considerations for Internal Media that are Used as External Media</vt:lpstr>
      <vt:lpstr>Getting below the File System – Low-Level Copying</vt:lpstr>
      <vt:lpstr>What is Digital Forensics (aka Forensic Computing)?</vt:lpstr>
      <vt:lpstr>Digital Forensics Industry and Tools</vt:lpstr>
      <vt:lpstr>PowerPoint Presentation</vt:lpstr>
      <vt:lpstr>PowerPoint Presentation</vt:lpstr>
      <vt:lpstr>PowerPoint Presentation</vt:lpstr>
      <vt:lpstr>Digital forensics tools are designed primarily to be used in places like this:</vt:lpstr>
      <vt:lpstr>But they’re also being used in places like this:</vt:lpstr>
      <vt:lpstr>Stanford University Libraries and Academic Information Resources (SULAIR)</vt:lpstr>
      <vt:lpstr>British Library, London</vt:lpstr>
      <vt:lpstr>UNC School of Information and Library Science</vt:lpstr>
      <vt:lpstr>PowerPoint Presentation</vt:lpstr>
      <vt:lpstr>PowerPoint Presentation</vt:lpstr>
      <vt:lpstr>PowerPoint Presentation</vt:lpstr>
      <vt:lpstr>BitCurator Goals</vt:lpstr>
      <vt:lpstr>PowerPoint Presentation</vt:lpstr>
      <vt:lpstr>BitCurator Environment*</vt:lpstr>
      <vt:lpstr>“Open Source Tools for Records Management,” NARA/OMB M-12-18, Managing Government Records Directive Reporting on Requirement A3.2, National Archives and Records Administration, March 18, 2015.</vt:lpstr>
      <vt:lpstr>Most of the tasks we cover in this class are explained in the Quick Start Guide. The most recent version always available at: http://wiki.bitcurator.net/</vt:lpstr>
      <vt:lpstr>BitCurator Consortium</vt:lpstr>
      <vt:lpstr>PowerPoint Presentation</vt:lpstr>
      <vt:lpstr>PowerPoint Presentation</vt:lpstr>
      <vt:lpstr>Getting below the File System – Low-Level Copying</vt:lpstr>
      <vt:lpstr>PowerPoint Presentation</vt:lpstr>
      <vt:lpstr>PowerPoint Presentation</vt:lpstr>
      <vt:lpstr>PowerPoint Presentation</vt:lpstr>
      <vt:lpstr>Two Ways to Interact with Disk Images</vt:lpstr>
      <vt:lpstr>Mounting a Forensically Packaged Disk Image in the BitCurator Environment</vt:lpstr>
      <vt:lpstr>Exporting Files from a Disk Image</vt:lpstr>
      <vt:lpstr>PowerPoint Presentation</vt:lpstr>
      <vt:lpstr>PowerPoint Presentation</vt:lpstr>
      <vt:lpstr>SSNs and DOBs identified in large PST collection using bulk_extractor</vt:lpstr>
      <vt:lpstr>Exporting Filesystem Content Using fiwalk</vt:lpstr>
      <vt:lpstr>PowerPoint Presentation</vt:lpstr>
      <vt:lpstr>PowerPoint Presentation</vt:lpstr>
      <vt:lpstr>PowerPoint Presentation</vt:lpstr>
      <vt:lpstr>High-Level view of Metadata Generation and Reporting</vt:lpstr>
      <vt:lpstr>PowerPoint Presentation</vt:lpstr>
      <vt:lpstr>PowerPoint Presentation</vt:lpstr>
      <vt:lpstr>PowerPoint Presentation</vt:lpstr>
      <vt:lpstr>Other Functionality to Meet Identified User Needs:</vt:lpstr>
      <vt:lpstr>Command Line Operations – Open Up Many More Possibilities</vt:lpstr>
      <vt:lpstr>End User Access Scenarios</vt:lpstr>
      <vt:lpstr>PowerPoint Presentation</vt:lpstr>
      <vt:lpstr>BitCurator Access Team</vt:lpstr>
      <vt:lpstr>BitCurator Access Advisory Board</vt:lpstr>
      <vt:lpstr>Automated Redaction and Access Options</vt:lpstr>
      <vt:lpstr>Automated Redaction and Access Options</vt:lpstr>
      <vt:lpstr>BCA (BitCurator Access) Web Tools</vt:lpstr>
      <vt:lpstr>PowerPoint Presentation</vt:lpstr>
      <vt:lpstr>PowerPoint Presentation</vt:lpstr>
      <vt:lpstr>PowerPoint Presentation</vt:lpstr>
      <vt:lpstr>PowerPoint Presentation</vt:lpstr>
      <vt:lpstr>PowerPoint Presentation</vt:lpstr>
      <vt:lpstr>Audiovisual Forensics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BitCurator, BitCurator Consortium and BitCurator Access Resources</vt:lpstr>
      <vt:lpstr>Incorporating digital forensics into institutional workflows</vt:lpstr>
      <vt:lpstr>PowerPoint Presentation</vt:lpstr>
      <vt:lpstr>PowerPoint Presentation</vt:lpstr>
      <vt:lpstr>PowerPoint Presentation</vt:lpstr>
      <vt:lpstr>Two Sources of Workflow Examples</vt:lpstr>
      <vt:lpstr>PowerPoint Presentation</vt:lpstr>
      <vt:lpstr>PowerPoint Presentation</vt:lpstr>
      <vt:lpstr>Inferences from Forensic Evidence: Opportunities and Important Caveats</vt:lpstr>
      <vt:lpstr>"If a forensic examiner has complete confidence in his/her conclusions, this is usually an indication that he/she is missing something – there is always uncertainty and all assertions should be qualified accordingly...”</vt:lpstr>
      <vt:lpstr>“Investigators cannot, in general, directly observe digital data and instead they can only observe the data displayed on a monitor or other output device, which is driven by various types of hardware and software.  Because the observation of the data is indirect, a hypothesis must be formulated that the actual data is equal to the observed data. Testing this hypothesis requires that the hardware and software being used are accurate and reliable. Hypotheses also need to be formulated about the data abstractions that exist and the previous states and events that occurred.“* </vt:lpstr>
      <vt:lpstr>Examples of Potentially Useful Inferences (that could be Wrong)</vt:lpstr>
      <vt:lpstr>The “Keyboard Dilemma”</vt:lpstr>
      <vt:lpstr>To Consider:</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 Data Management and Information Science</dc:title>
  <dc:creator>Amanda Drewry</dc:creator>
  <cp:lastModifiedBy>Kam Woods</cp:lastModifiedBy>
  <cp:revision>43</cp:revision>
  <dcterms:created xsi:type="dcterms:W3CDTF">2016-01-09T21:52:11Z</dcterms:created>
  <dcterms:modified xsi:type="dcterms:W3CDTF">2016-08-01T19:21:49Z</dcterms:modified>
</cp:coreProperties>
</file>